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A355148" w14:textId="447DB75D" w:rsidR="00CA2E79" w:rsidRPr="002E1711" w:rsidRDefault="004D12CD">
      <w:pPr>
        <w:rPr>
          <w:rFonts w:asciiTheme="minorHAnsi" w:eastAsia="Calibr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5408" behindDoc="0" locked="0" layoutInCell="1" allowOverlap="1" wp14:anchorId="1114879F" wp14:editId="67784ABF">
            <wp:simplePos x="0" y="0"/>
            <wp:positionH relativeFrom="margin">
              <wp:posOffset>5180330</wp:posOffset>
            </wp:positionH>
            <wp:positionV relativeFrom="paragraph">
              <wp:posOffset>-250825</wp:posOffset>
            </wp:positionV>
            <wp:extent cx="1301180" cy="1228476"/>
            <wp:effectExtent l="0" t="0" r="0" b="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pic:cNvPicPr/>
                  </pic:nvPicPr>
                  <pic:blipFill rotWithShape="1">
                    <a:blip r:embed="rId12" cstate="print">
                      <a:extLst>
                        <a:ext uri="{28A0092B-C50C-407E-A947-70E740481C1C}">
                          <a14:useLocalDpi xmlns:a14="http://schemas.microsoft.com/office/drawing/2010/main" val="0"/>
                        </a:ext>
                      </a:extLst>
                    </a:blip>
                    <a:srcRect t="17868" b="15385"/>
                    <a:stretch/>
                  </pic:blipFill>
                  <pic:spPr bwMode="auto">
                    <a:xfrm>
                      <a:off x="0" y="0"/>
                      <a:ext cx="1301180" cy="1228476"/>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994B7ED" w14:textId="00A1BC64" w:rsidR="00CA2E79" w:rsidRPr="002E1711" w:rsidRDefault="00257D63">
      <w:pPr>
        <w:rPr>
          <w:rFonts w:asciiTheme="minorHAnsi" w:eastAsia="Calibri" w:hAnsiTheme="minorHAnsi" w:cstheme="minorHAnsi"/>
          <w:color w:val="2E74B5" w:themeColor="accent1" w:themeShade="BF"/>
          <w:sz w:val="36"/>
          <w:szCs w:val="36"/>
          <w:lang w:val="en-GB"/>
        </w:rPr>
      </w:pPr>
      <w:r w:rsidRPr="002E1711">
        <w:rPr>
          <w:rFonts w:asciiTheme="minorHAnsi" w:eastAsia="Calibri" w:hAnsiTheme="minorHAnsi" w:cstheme="minorHAnsi"/>
          <w:color w:val="2E74B5" w:themeColor="accent1" w:themeShade="BF"/>
          <w:sz w:val="36"/>
          <w:szCs w:val="36"/>
          <w:lang w:val="en-GB"/>
        </w:rPr>
        <w:t>Candidate Briefing Pack</w:t>
      </w:r>
    </w:p>
    <w:p w14:paraId="3D36EEEE" w14:textId="77777777" w:rsidR="000E63DA" w:rsidRDefault="000E63DA">
      <w:pPr>
        <w:rPr>
          <w:rFonts w:asciiTheme="minorHAnsi" w:eastAsia="Calibri" w:hAnsiTheme="minorHAnsi" w:cstheme="minorHAnsi"/>
          <w:color w:val="2E74B5" w:themeColor="accent1" w:themeShade="BF"/>
          <w:sz w:val="36"/>
          <w:szCs w:val="36"/>
          <w:lang w:val="en-GB"/>
        </w:rPr>
      </w:pPr>
    </w:p>
    <w:p w14:paraId="2263ECE4" w14:textId="1146078B" w:rsidR="00CA2E79" w:rsidRPr="002E1711" w:rsidRDefault="00B31E33">
      <w:pPr>
        <w:rPr>
          <w:rFonts w:asciiTheme="minorHAnsi" w:eastAsia="Calibri" w:hAnsiTheme="minorHAnsi" w:cstheme="minorHAnsi"/>
          <w:b/>
          <w:color w:val="2E74B5" w:themeColor="accent1" w:themeShade="BF"/>
          <w:sz w:val="36"/>
          <w:szCs w:val="36"/>
          <w:lang w:val="en-GB"/>
        </w:rPr>
      </w:pPr>
      <w:r>
        <w:rPr>
          <w:rFonts w:asciiTheme="minorHAnsi" w:eastAsia="Calibri" w:hAnsiTheme="minorHAnsi" w:cstheme="minorHAnsi"/>
          <w:b/>
          <w:bCs/>
          <w:color w:val="2E74B5" w:themeColor="accent1" w:themeShade="BF"/>
          <w:sz w:val="36"/>
          <w:szCs w:val="36"/>
          <w:lang w:val="en-GB"/>
        </w:rPr>
        <w:t>Learning Support Assistant (LSA)</w:t>
      </w:r>
    </w:p>
    <w:p w14:paraId="6E83997A" w14:textId="2F5A4446" w:rsidR="00CA2E79" w:rsidRDefault="00E0417C" w:rsidP="00A81B0E">
      <w:pPr>
        <w:rPr>
          <w:rFonts w:asciiTheme="minorHAns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8480" behindDoc="0" locked="0" layoutInCell="1" allowOverlap="1" wp14:anchorId="62B62476" wp14:editId="34FA0BB8">
            <wp:simplePos x="0" y="0"/>
            <wp:positionH relativeFrom="margin">
              <wp:align>center</wp:align>
            </wp:positionH>
            <wp:positionV relativeFrom="paragraph">
              <wp:posOffset>160655</wp:posOffset>
            </wp:positionV>
            <wp:extent cx="7191375" cy="4302555"/>
            <wp:effectExtent l="0" t="0" r="0" b="3175"/>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3" cstate="print">
                      <a:extLst>
                        <a:ext uri="{28A0092B-C50C-407E-A947-70E740481C1C}">
                          <a14:useLocalDpi xmlns:a14="http://schemas.microsoft.com/office/drawing/2010/main" val="0"/>
                        </a:ext>
                      </a:extLst>
                    </a:blip>
                    <a:stretch>
                      <a:fillRect/>
                    </a:stretch>
                  </pic:blipFill>
                  <pic:spPr>
                    <a:xfrm>
                      <a:off x="0" y="0"/>
                      <a:ext cx="7191375" cy="4302555"/>
                    </a:xfrm>
                    <a:prstGeom prst="rect">
                      <a:avLst/>
                    </a:prstGeom>
                  </pic:spPr>
                </pic:pic>
              </a:graphicData>
            </a:graphic>
            <wp14:sizeRelH relativeFrom="page">
              <wp14:pctWidth>0</wp14:pctWidth>
            </wp14:sizeRelH>
            <wp14:sizeRelV relativeFrom="page">
              <wp14:pctHeight>0</wp14:pctHeight>
            </wp14:sizeRelV>
          </wp:anchor>
        </w:drawing>
      </w:r>
    </w:p>
    <w:p w14:paraId="7203C8A5" w14:textId="175EEA96" w:rsidR="00E81F39" w:rsidRDefault="00E81F39" w:rsidP="00A81B0E">
      <w:pPr>
        <w:rPr>
          <w:rFonts w:asciiTheme="minorHAnsi" w:hAnsiTheme="minorHAnsi" w:cstheme="minorHAnsi"/>
          <w:sz w:val="22"/>
          <w:szCs w:val="22"/>
          <w:lang w:val="en-GB"/>
        </w:rPr>
      </w:pPr>
    </w:p>
    <w:p w14:paraId="7F1A9EFD" w14:textId="08AA2CB0" w:rsidR="00A81B0E" w:rsidRDefault="00A81B0E" w:rsidP="00A81B0E">
      <w:pPr>
        <w:rPr>
          <w:sz w:val="22"/>
          <w:szCs w:val="22"/>
          <w:lang w:val="en-GB"/>
        </w:rPr>
      </w:pPr>
    </w:p>
    <w:p w14:paraId="0BD95667" w14:textId="33274689" w:rsidR="00E139B7" w:rsidRPr="004618FC" w:rsidRDefault="00E139B7" w:rsidP="00310C71">
      <w:pPr>
        <w:rPr>
          <w:rFonts w:asciiTheme="minorHAnsi" w:eastAsia="Calibri" w:hAnsiTheme="minorHAnsi" w:cstheme="minorHAnsi"/>
          <w:sz w:val="22"/>
          <w:szCs w:val="22"/>
        </w:rPr>
      </w:pPr>
    </w:p>
    <w:p w14:paraId="48F064EB" w14:textId="25EAE177" w:rsidR="00037F83" w:rsidRDefault="00037F83">
      <w:pPr>
        <w:rPr>
          <w:rFonts w:asciiTheme="minorHAnsi" w:eastAsia="Calibri" w:hAnsiTheme="minorHAnsi" w:cstheme="minorHAnsi"/>
          <w:sz w:val="22"/>
          <w:szCs w:val="22"/>
          <w:lang w:val="en-GB"/>
        </w:rPr>
      </w:pPr>
    </w:p>
    <w:p w14:paraId="66F914B7" w14:textId="28859313" w:rsidR="009971D1" w:rsidRDefault="006A2911">
      <w:pPr>
        <w:rPr>
          <w:noProof/>
        </w:rPr>
      </w:pPr>
      <w:r>
        <w:rPr>
          <w:noProof/>
        </w:rPr>
        <w:t xml:space="preserve">      </w:t>
      </w:r>
    </w:p>
    <w:p w14:paraId="7775B706" w14:textId="47845230" w:rsidR="00647F1C" w:rsidRDefault="00E0417C">
      <w:pPr>
        <w:rPr>
          <w:rFonts w:asciiTheme="minorHAnsi" w:eastAsia="Calibr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1312" behindDoc="0" locked="0" layoutInCell="1" allowOverlap="1" wp14:anchorId="15122CBB" wp14:editId="3BAA3D66">
            <wp:simplePos x="0" y="0"/>
            <wp:positionH relativeFrom="column">
              <wp:posOffset>3604260</wp:posOffset>
            </wp:positionH>
            <wp:positionV relativeFrom="paragraph">
              <wp:posOffset>3908425</wp:posOffset>
            </wp:positionV>
            <wp:extent cx="2066925" cy="1560830"/>
            <wp:effectExtent l="0" t="0" r="9525" b="127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pic:cNvPicPr/>
                  </pic:nvPicPr>
                  <pic:blipFill rotWithShape="1">
                    <a:blip r:embed="rId14" cstate="print">
                      <a:extLst>
                        <a:ext uri="{28A0092B-C50C-407E-A947-70E740481C1C}">
                          <a14:useLocalDpi xmlns:a14="http://schemas.microsoft.com/office/drawing/2010/main" val="0"/>
                        </a:ext>
                      </a:extLst>
                    </a:blip>
                    <a:srcRect t="24450"/>
                    <a:stretch/>
                  </pic:blipFill>
                  <pic:spPr bwMode="auto">
                    <a:xfrm>
                      <a:off x="0" y="0"/>
                      <a:ext cx="2066925" cy="156083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3360" behindDoc="0" locked="0" layoutInCell="1" allowOverlap="1" wp14:anchorId="0376E28B" wp14:editId="0FC8F431">
            <wp:simplePos x="0" y="0"/>
            <wp:positionH relativeFrom="column">
              <wp:posOffset>537210</wp:posOffset>
            </wp:positionH>
            <wp:positionV relativeFrom="paragraph">
              <wp:posOffset>3927475</wp:posOffset>
            </wp:positionV>
            <wp:extent cx="2142490" cy="1600200"/>
            <wp:effectExtent l="0" t="0" r="0" b="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a:blip r:embed="rId15" cstate="print">
                      <a:extLst>
                        <a:ext uri="{28A0092B-C50C-407E-A947-70E740481C1C}">
                          <a14:useLocalDpi xmlns:a14="http://schemas.microsoft.com/office/drawing/2010/main" val="0"/>
                        </a:ext>
                      </a:extLst>
                    </a:blip>
                    <a:stretch>
                      <a:fillRect/>
                    </a:stretch>
                  </pic:blipFill>
                  <pic:spPr>
                    <a:xfrm>
                      <a:off x="0" y="0"/>
                      <a:ext cx="2142490" cy="1600200"/>
                    </a:xfrm>
                    <a:prstGeom prst="rect">
                      <a:avLst/>
                    </a:prstGeom>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6432" behindDoc="0" locked="0" layoutInCell="1" allowOverlap="1" wp14:anchorId="3CE43E80" wp14:editId="6ABC94E0">
            <wp:simplePos x="0" y="0"/>
            <wp:positionH relativeFrom="margin">
              <wp:posOffset>4937760</wp:posOffset>
            </wp:positionH>
            <wp:positionV relativeFrom="paragraph">
              <wp:posOffset>5803900</wp:posOffset>
            </wp:positionV>
            <wp:extent cx="1454785" cy="1352550"/>
            <wp:effectExtent l="0" t="0" r="0" b="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rotWithShape="1">
                    <a:blip r:embed="rId16" cstate="print">
                      <a:extLst>
                        <a:ext uri="{28A0092B-C50C-407E-A947-70E740481C1C}">
                          <a14:useLocalDpi xmlns:a14="http://schemas.microsoft.com/office/drawing/2010/main" val="0"/>
                        </a:ext>
                      </a:extLst>
                    </a:blip>
                    <a:srcRect t="18445" b="15847"/>
                    <a:stretch/>
                  </pic:blipFill>
                  <pic:spPr bwMode="auto">
                    <a:xfrm>
                      <a:off x="0" y="0"/>
                      <a:ext cx="1454785" cy="135255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4384" behindDoc="0" locked="0" layoutInCell="1" allowOverlap="1" wp14:anchorId="0623CACC" wp14:editId="5FA83E33">
            <wp:simplePos x="0" y="0"/>
            <wp:positionH relativeFrom="margin">
              <wp:posOffset>-281940</wp:posOffset>
            </wp:positionH>
            <wp:positionV relativeFrom="paragraph">
              <wp:posOffset>5818505</wp:posOffset>
            </wp:positionV>
            <wp:extent cx="1457325" cy="1365885"/>
            <wp:effectExtent l="0" t="0" r="9525" b="5715"/>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rotWithShape="1">
                    <a:blip r:embed="rId17" cstate="print">
                      <a:extLst>
                        <a:ext uri="{28A0092B-C50C-407E-A947-70E740481C1C}">
                          <a14:useLocalDpi xmlns:a14="http://schemas.microsoft.com/office/drawing/2010/main" val="0"/>
                        </a:ext>
                      </a:extLst>
                    </a:blip>
                    <a:srcRect t="17983" b="15732"/>
                    <a:stretch/>
                  </pic:blipFill>
                  <pic:spPr bwMode="auto">
                    <a:xfrm>
                      <a:off x="0" y="0"/>
                      <a:ext cx="1457325" cy="136588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647F1C">
        <w:rPr>
          <w:rFonts w:asciiTheme="minorHAnsi" w:eastAsia="Calibri" w:hAnsiTheme="minorHAnsi" w:cstheme="minorHAnsi"/>
          <w:sz w:val="22"/>
          <w:szCs w:val="22"/>
          <w:lang w:val="en-GB"/>
        </w:rPr>
        <w:br w:type="page"/>
      </w:r>
    </w:p>
    <w:p w14:paraId="5B848270" w14:textId="77777777" w:rsidR="00D038B8" w:rsidRPr="00D038B8" w:rsidRDefault="00D038B8" w:rsidP="00D038B8">
      <w:pPr>
        <w:spacing w:after="120" w:line="360" w:lineRule="auto"/>
        <w:jc w:val="both"/>
        <w:rPr>
          <w:rFonts w:ascii="Arial" w:eastAsia="Calibri" w:hAnsi="Arial" w:cs="Arial"/>
          <w:sz w:val="22"/>
          <w:szCs w:val="22"/>
          <w:lang w:val="en-GB"/>
        </w:rPr>
      </w:pPr>
      <w:r w:rsidRPr="00D038B8">
        <w:rPr>
          <w:rFonts w:ascii="Arial" w:eastAsia="Calibri" w:hAnsi="Arial" w:cs="Arial"/>
          <w:sz w:val="22"/>
          <w:szCs w:val="22"/>
          <w:lang w:val="en-GB"/>
        </w:rPr>
        <w:lastRenderedPageBreak/>
        <w:t>Dear Applicant,</w:t>
      </w:r>
    </w:p>
    <w:p w14:paraId="058CDE41" w14:textId="77777777" w:rsidR="00D038B8" w:rsidRPr="00D038B8" w:rsidRDefault="00D038B8" w:rsidP="00D038B8">
      <w:pPr>
        <w:pStyle w:val="NoSpacing"/>
        <w:rPr>
          <w:rFonts w:ascii="Arial" w:hAnsi="Arial" w:cs="Arial"/>
        </w:rPr>
      </w:pPr>
      <w:r w:rsidRPr="00D038B8">
        <w:rPr>
          <w:rFonts w:ascii="Arial" w:hAnsi="Arial" w:cs="Arial"/>
        </w:rPr>
        <w:t xml:space="preserve">Welcome to Heath Lane Academy, we’re part of the United Learning Midlands Secondary Cluster. If you are looking for an exciting, challenging and highly rewarding role that offers a strong commitment to professional development and well-being we encourage you to apply. </w:t>
      </w:r>
    </w:p>
    <w:p w14:paraId="083715BE" w14:textId="77777777" w:rsidR="00D038B8" w:rsidRPr="00D038B8" w:rsidRDefault="00D038B8" w:rsidP="00D038B8">
      <w:pPr>
        <w:pStyle w:val="NoSpacing"/>
        <w:rPr>
          <w:rFonts w:ascii="Arial" w:hAnsi="Arial" w:cs="Arial"/>
        </w:rPr>
      </w:pPr>
      <w:r w:rsidRPr="00D038B8">
        <w:rPr>
          <w:rFonts w:ascii="Arial" w:hAnsi="Arial" w:cs="Arial"/>
        </w:rPr>
        <w:t xml:space="preserve">Heath Lane Academy offers a vibrant, caring and aspirational learning environment for the young people of our community. Our mission is to 'develop good people' and we pride ourselves on the high expectations we have of our students in everything that we do. Our school has improved significantly in recent years and our pupil numbers continue to grow as a result. </w:t>
      </w:r>
    </w:p>
    <w:p w14:paraId="4449E15B" w14:textId="77777777" w:rsidR="00D038B8" w:rsidRPr="00D038B8" w:rsidRDefault="00D038B8" w:rsidP="00D038B8">
      <w:pPr>
        <w:pStyle w:val="NoSpacing"/>
        <w:rPr>
          <w:rFonts w:ascii="Arial" w:hAnsi="Arial" w:cs="Arial"/>
        </w:rPr>
      </w:pPr>
      <w:r w:rsidRPr="00D038B8">
        <w:rPr>
          <w:rFonts w:ascii="Arial" w:hAnsi="Arial" w:cs="Arial"/>
        </w:rPr>
        <w:t>Our school culture, based on our values of Work Hard, Be Kind and Be Respectful, demands that students are well behaved and demonstrate a positive attitude to their education. Students and staff understand that our strong culture gives our students the best possible chance to be successful in their lives and make a positive contribution to our community and wider society.</w:t>
      </w:r>
    </w:p>
    <w:p w14:paraId="615736E6" w14:textId="77777777" w:rsidR="00D038B8" w:rsidRPr="00D038B8" w:rsidRDefault="00D038B8" w:rsidP="00D038B8">
      <w:pPr>
        <w:pStyle w:val="NoSpacing"/>
        <w:rPr>
          <w:rFonts w:ascii="Arial" w:hAnsi="Arial" w:cs="Arial"/>
        </w:rPr>
      </w:pPr>
      <w:r w:rsidRPr="00D038B8">
        <w:rPr>
          <w:rFonts w:ascii="Arial" w:hAnsi="Arial" w:cs="Arial"/>
        </w:rPr>
        <w:t>We prioritise academic success for all of our students and we are excited to be part of United Learning, one of the most successful Trusts in the country. We deliver an aspirational knowledge rich curriculum which is designed and implemented to ensure all of our students’ ‘graduate’ to aspirational destinations. Our staff work collaboratively to innovate and plan exciting and inspiring learning, enabling our students to leave Heath Lane Academy with a lifelong love of learning.</w:t>
      </w:r>
    </w:p>
    <w:p w14:paraId="69E20366" w14:textId="77777777" w:rsidR="00D038B8" w:rsidRPr="00D038B8" w:rsidRDefault="00D038B8" w:rsidP="00D038B8">
      <w:pPr>
        <w:pStyle w:val="NoSpacing"/>
        <w:rPr>
          <w:rFonts w:ascii="Arial" w:hAnsi="Arial" w:cs="Arial"/>
        </w:rPr>
      </w:pPr>
      <w:r w:rsidRPr="00D038B8">
        <w:rPr>
          <w:rFonts w:ascii="Arial" w:hAnsi="Arial" w:cs="Arial"/>
        </w:rPr>
        <w:t xml:space="preserve">We are passionate about our students learning beyond the classroom to develop a holistic education and strong character. These opportunities include volunteering in our community, Sports, Art, Drama, Music and much more. </w:t>
      </w:r>
    </w:p>
    <w:p w14:paraId="1EA944D6" w14:textId="77777777" w:rsidR="00D038B8" w:rsidRPr="00D038B8" w:rsidRDefault="00D038B8" w:rsidP="00D038B8">
      <w:pPr>
        <w:pStyle w:val="NoSpacing"/>
        <w:rPr>
          <w:rFonts w:ascii="Arial" w:hAnsi="Arial" w:cs="Arial"/>
        </w:rPr>
      </w:pPr>
      <w:r w:rsidRPr="00D038B8">
        <w:rPr>
          <w:rFonts w:ascii="Arial" w:hAnsi="Arial" w:cs="Arial"/>
        </w:rPr>
        <w:t>Our school is proud to be at the centre of our community and our dedicated staff work incredibly hard to serve our young people for the benefit of our community. The quality of what we can offer can be judged by coming to visit us and seeing for yourselves.</w:t>
      </w:r>
    </w:p>
    <w:p w14:paraId="5EC284FB" w14:textId="77777777" w:rsidR="00D038B8" w:rsidRPr="00D038B8" w:rsidRDefault="00D038B8" w:rsidP="00D038B8">
      <w:pPr>
        <w:pStyle w:val="NoSpacing"/>
        <w:rPr>
          <w:rFonts w:ascii="Arial" w:hAnsi="Arial" w:cs="Arial"/>
        </w:rPr>
      </w:pPr>
      <w:r w:rsidRPr="00D038B8">
        <w:rPr>
          <w:rFonts w:ascii="Arial" w:hAnsi="Arial" w:cs="Arial"/>
        </w:rPr>
        <w:t>United Learning is an exciting organisation to work for; there is a real focus on developing people and empowering innovation where staff are appreciated and celebrated.  A key benefit of being part of United Learning is to have the support of colleagues across the wider group and ample opportunities to network; we recognize the powerful impact that collaboration and partnership have on colleagues.  The Group’s aim is to ensure that the technology, finance, HR, and data support is provided more effectively and efficiently than would otherwise be possible, so that leaders can focus on educational leadership.</w:t>
      </w:r>
    </w:p>
    <w:p w14:paraId="677476B6" w14:textId="77777777" w:rsidR="00D038B8" w:rsidRPr="00D038B8" w:rsidRDefault="00D038B8" w:rsidP="00D038B8">
      <w:pPr>
        <w:pStyle w:val="NoSpacing"/>
        <w:rPr>
          <w:rFonts w:ascii="Arial" w:hAnsi="Arial" w:cs="Arial"/>
        </w:rPr>
      </w:pPr>
      <w:r w:rsidRPr="00D038B8" w:rsidDel="00474A0D">
        <w:rPr>
          <w:rFonts w:ascii="Arial" w:hAnsi="Arial" w:cs="Arial"/>
        </w:rPr>
        <w:t xml:space="preserve">United Learning is an inclusive employer and is committed to creating and sustaining a more ethnically diverse workforce.  Therefore, we would very much welcome applications from professionals of all backgrounds who share our commitment but especially those of minority ethnic origin.  </w:t>
      </w:r>
      <w:r w:rsidRPr="00D038B8">
        <w:rPr>
          <w:rFonts w:ascii="Arial" w:hAnsi="Arial" w:cs="Arial"/>
        </w:rPr>
        <w:t>We do hope you will get in touch with any questions you may have ahead of submitting your application.</w:t>
      </w:r>
    </w:p>
    <w:p w14:paraId="79FB02AC" w14:textId="77777777" w:rsidR="00D038B8" w:rsidRPr="00D038B8" w:rsidRDefault="00D038B8" w:rsidP="00D038B8">
      <w:pPr>
        <w:pStyle w:val="NoSpacing"/>
        <w:rPr>
          <w:rFonts w:ascii="Arial" w:hAnsi="Arial" w:cs="Arial"/>
        </w:rPr>
      </w:pPr>
      <w:r w:rsidRPr="00D038B8">
        <w:rPr>
          <w:rFonts w:ascii="Arial" w:hAnsi="Arial" w:cs="Arial"/>
        </w:rPr>
        <w:t>We very much look forward to hearing from you.</w:t>
      </w:r>
    </w:p>
    <w:p w14:paraId="2DA28988" w14:textId="77777777" w:rsidR="00D038B8" w:rsidRPr="00D038B8" w:rsidRDefault="00D038B8" w:rsidP="00D038B8">
      <w:pPr>
        <w:pStyle w:val="NoSpacing"/>
        <w:spacing w:before="0" w:beforeAutospacing="0" w:after="0" w:afterAutospacing="0"/>
        <w:rPr>
          <w:rFonts w:ascii="Arial" w:hAnsi="Arial" w:cs="Arial"/>
        </w:rPr>
      </w:pPr>
    </w:p>
    <w:p w14:paraId="4F82E26C" w14:textId="77777777" w:rsidR="00D038B8" w:rsidRPr="00D038B8" w:rsidRDefault="00D038B8" w:rsidP="00D038B8">
      <w:pPr>
        <w:pStyle w:val="NoSpacing"/>
        <w:spacing w:before="0" w:beforeAutospacing="0" w:after="0" w:afterAutospacing="0"/>
        <w:rPr>
          <w:rFonts w:ascii="Arial" w:hAnsi="Arial" w:cs="Arial"/>
        </w:rPr>
      </w:pPr>
      <w:r w:rsidRPr="00D038B8">
        <w:rPr>
          <w:rFonts w:ascii="Arial" w:hAnsi="Arial" w:cs="Arial"/>
        </w:rPr>
        <w:t xml:space="preserve">Mark </w:t>
      </w:r>
      <w:proofErr w:type="spellStart"/>
      <w:r w:rsidRPr="00D038B8">
        <w:rPr>
          <w:rFonts w:ascii="Arial" w:hAnsi="Arial" w:cs="Arial"/>
        </w:rPr>
        <w:t>Trimingham</w:t>
      </w:r>
      <w:proofErr w:type="spellEnd"/>
    </w:p>
    <w:p w14:paraId="6B353607" w14:textId="77777777" w:rsidR="00D038B8" w:rsidRPr="00D038B8" w:rsidRDefault="00D038B8" w:rsidP="00D038B8">
      <w:pPr>
        <w:pStyle w:val="NoSpacing"/>
        <w:spacing w:before="0" w:beforeAutospacing="0" w:after="0" w:afterAutospacing="0"/>
        <w:rPr>
          <w:rFonts w:ascii="Arial" w:hAnsi="Arial" w:cs="Arial"/>
        </w:rPr>
      </w:pPr>
      <w:r w:rsidRPr="00D038B8">
        <w:rPr>
          <w:rFonts w:ascii="Arial" w:hAnsi="Arial" w:cs="Arial"/>
        </w:rPr>
        <w:t>Principal</w:t>
      </w:r>
    </w:p>
    <w:p w14:paraId="5BC2CE47" w14:textId="00E1E588" w:rsidR="00CA2E79" w:rsidRPr="00750272" w:rsidRDefault="00257D63" w:rsidP="009D5C8A">
      <w:pPr>
        <w:spacing w:line="360" w:lineRule="auto"/>
        <w:jc w:val="both"/>
        <w:rPr>
          <w:rFonts w:ascii="Segoe UI" w:eastAsia="Calibri" w:hAnsi="Segoe UI" w:cs="Segoe UI"/>
          <w:b/>
          <w:color w:val="2E74B5" w:themeColor="accent1" w:themeShade="BF"/>
          <w:sz w:val="22"/>
          <w:szCs w:val="22"/>
          <w:lang w:val="en-GB"/>
        </w:rPr>
      </w:pPr>
      <w:r w:rsidRPr="00750272">
        <w:rPr>
          <w:rFonts w:ascii="Segoe UI" w:eastAsia="Calibri" w:hAnsi="Segoe UI" w:cs="Segoe UI"/>
          <w:b/>
          <w:color w:val="2E74B5" w:themeColor="accent1" w:themeShade="BF"/>
          <w:sz w:val="22"/>
          <w:szCs w:val="22"/>
          <w:lang w:val="en-GB"/>
        </w:rPr>
        <w:lastRenderedPageBreak/>
        <w:t>About United Learning</w:t>
      </w:r>
    </w:p>
    <w:p w14:paraId="036FAF8C" w14:textId="610E314F" w:rsidR="00CA2E79" w:rsidRPr="00750272" w:rsidRDefault="00257D63" w:rsidP="00D038B8">
      <w:pPr>
        <w:jc w:val="both"/>
        <w:rPr>
          <w:rFonts w:ascii="Segoe UI" w:eastAsia="Calibri" w:hAnsi="Segoe UI" w:cs="Segoe UI"/>
          <w:sz w:val="22"/>
          <w:szCs w:val="22"/>
          <w:lang w:val="en-GB"/>
        </w:rPr>
      </w:pPr>
      <w:r w:rsidRPr="00750272">
        <w:rPr>
          <w:rFonts w:ascii="Segoe UI" w:eastAsia="Calibri" w:hAnsi="Segoe UI" w:cs="Segoe UI"/>
          <w:sz w:val="22"/>
          <w:szCs w:val="22"/>
          <w:lang w:val="en-GB"/>
        </w:rPr>
        <w:t xml:space="preserve">United Learning is a group of schools which aims to provide excellent education to children and young people across the country. </w:t>
      </w:r>
      <w:r w:rsidR="0046413C" w:rsidRPr="00750272">
        <w:rPr>
          <w:rFonts w:ascii="Segoe UI" w:eastAsia="Calibri" w:hAnsi="Segoe UI" w:cs="Segoe UI"/>
          <w:sz w:val="22"/>
          <w:szCs w:val="22"/>
          <w:lang w:val="en-GB"/>
        </w:rPr>
        <w:t xml:space="preserve">We </w:t>
      </w:r>
      <w:r w:rsidRPr="00750272">
        <w:rPr>
          <w:rFonts w:ascii="Segoe UI" w:eastAsia="Calibri" w:hAnsi="Segoe UI" w:cs="Segoe UI"/>
          <w:sz w:val="22"/>
          <w:szCs w:val="22"/>
          <w:lang w:val="en-GB"/>
        </w:rPr>
        <w:t>uniquely comprise schools in both the state and the independent sectors</w:t>
      </w:r>
      <w:r w:rsidR="00354B76" w:rsidRPr="00750272">
        <w:rPr>
          <w:rFonts w:ascii="Segoe UI" w:eastAsia="Calibri" w:hAnsi="Segoe UI" w:cs="Segoe UI"/>
          <w:sz w:val="22"/>
          <w:szCs w:val="22"/>
          <w:lang w:val="en-GB"/>
        </w:rPr>
        <w:t xml:space="preserve"> and </w:t>
      </w:r>
      <w:r w:rsidRPr="00750272">
        <w:rPr>
          <w:rFonts w:ascii="Segoe UI" w:eastAsia="Calibri" w:hAnsi="Segoe UI" w:cs="Segoe UI"/>
          <w:sz w:val="22"/>
          <w:szCs w:val="22"/>
          <w:lang w:val="en-GB"/>
        </w:rPr>
        <w:t xml:space="preserve">currently educate over </w:t>
      </w:r>
      <w:r w:rsidR="000600BE" w:rsidRPr="00750272">
        <w:rPr>
          <w:rFonts w:ascii="Segoe UI" w:eastAsia="Calibri" w:hAnsi="Segoe UI" w:cs="Segoe UI"/>
          <w:sz w:val="22"/>
          <w:szCs w:val="22"/>
          <w:lang w:val="en-GB"/>
        </w:rPr>
        <w:t>60</w:t>
      </w:r>
      <w:r w:rsidRPr="00750272">
        <w:rPr>
          <w:rFonts w:ascii="Segoe UI" w:eastAsia="Calibri" w:hAnsi="Segoe UI" w:cs="Segoe UI"/>
          <w:sz w:val="22"/>
          <w:szCs w:val="22"/>
          <w:lang w:val="en-GB"/>
        </w:rPr>
        <w:t>,000 students and employ over 9,000 members of staff</w:t>
      </w:r>
      <w:r w:rsidR="00634E2D" w:rsidRPr="00750272">
        <w:rPr>
          <w:rFonts w:ascii="Segoe UI" w:eastAsia="Calibri" w:hAnsi="Segoe UI" w:cs="Segoe UI"/>
          <w:sz w:val="22"/>
          <w:szCs w:val="22"/>
          <w:lang w:val="en-GB"/>
        </w:rPr>
        <w:t>.</w:t>
      </w:r>
    </w:p>
    <w:p w14:paraId="6EAE4681" w14:textId="77777777" w:rsidR="00CA2E79" w:rsidRPr="00750272" w:rsidRDefault="00CA2E79" w:rsidP="00D038B8">
      <w:pPr>
        <w:jc w:val="both"/>
        <w:rPr>
          <w:rFonts w:ascii="Segoe UI" w:eastAsia="Calibri" w:hAnsi="Segoe UI" w:cs="Segoe UI"/>
          <w:sz w:val="22"/>
          <w:szCs w:val="22"/>
          <w:lang w:val="en-GB"/>
        </w:rPr>
      </w:pPr>
    </w:p>
    <w:p w14:paraId="2ED3A8FE" w14:textId="1918E10B" w:rsidR="00CA2E79" w:rsidRPr="00750272" w:rsidRDefault="00257D63" w:rsidP="00D038B8">
      <w:pPr>
        <w:jc w:val="both"/>
        <w:rPr>
          <w:rFonts w:ascii="Segoe UI" w:eastAsia="Calibri" w:hAnsi="Segoe UI" w:cs="Segoe UI"/>
          <w:sz w:val="22"/>
          <w:szCs w:val="22"/>
          <w:lang w:val="en-GB"/>
        </w:rPr>
      </w:pPr>
      <w:r w:rsidRPr="00750272">
        <w:rPr>
          <w:rFonts w:ascii="Segoe UI" w:eastAsia="Calibri" w:hAnsi="Segoe UI" w:cs="Segoe UI"/>
          <w:sz w:val="22"/>
          <w:szCs w:val="22"/>
          <w:lang w:val="en-GB"/>
        </w:rPr>
        <w:t>The growing range of outstanding group-wide activities that we can provide will mean that more young people will have truly exceptional and inspiring experiences. We believe that our Group contains the most developed relationships and practical interaction</w:t>
      </w:r>
      <w:r w:rsidR="00354B76" w:rsidRPr="00750272">
        <w:rPr>
          <w:rFonts w:ascii="Segoe UI" w:eastAsia="Calibri" w:hAnsi="Segoe UI" w:cs="Segoe UI"/>
          <w:sz w:val="22"/>
          <w:szCs w:val="22"/>
          <w:lang w:val="en-GB"/>
        </w:rPr>
        <w:t>s</w:t>
      </w:r>
      <w:r w:rsidRPr="00750272">
        <w:rPr>
          <w:rFonts w:ascii="Segoe UI" w:eastAsia="Calibri" w:hAnsi="Segoe UI" w:cs="Segoe UI"/>
          <w:sz w:val="22"/>
          <w:szCs w:val="22"/>
          <w:lang w:val="en-GB"/>
        </w:rPr>
        <w:t xml:space="preserve"> between independent and state schools in the country</w:t>
      </w:r>
      <w:r w:rsidR="00354B76" w:rsidRPr="00750272">
        <w:rPr>
          <w:rFonts w:ascii="Segoe UI" w:eastAsia="Calibri" w:hAnsi="Segoe UI" w:cs="Segoe UI"/>
          <w:sz w:val="22"/>
          <w:szCs w:val="22"/>
          <w:lang w:val="en-GB"/>
        </w:rPr>
        <w:t xml:space="preserve">; </w:t>
      </w:r>
      <w:r w:rsidRPr="00750272">
        <w:rPr>
          <w:rFonts w:ascii="Segoe UI" w:eastAsia="Calibri" w:hAnsi="Segoe UI" w:cs="Segoe UI"/>
          <w:sz w:val="22"/>
          <w:szCs w:val="22"/>
          <w:lang w:val="en-GB"/>
        </w:rPr>
        <w:t>creating benefits for all the schools involve</w:t>
      </w:r>
      <w:r w:rsidR="00354B76" w:rsidRPr="00750272">
        <w:rPr>
          <w:rFonts w:ascii="Segoe UI" w:eastAsia="Calibri" w:hAnsi="Segoe UI" w:cs="Segoe UI"/>
          <w:sz w:val="22"/>
          <w:szCs w:val="22"/>
          <w:lang w:val="en-GB"/>
        </w:rPr>
        <w:t>d whilst</w:t>
      </w:r>
      <w:r w:rsidR="0046413C" w:rsidRPr="00750272">
        <w:rPr>
          <w:rFonts w:ascii="Segoe UI" w:eastAsia="Calibri" w:hAnsi="Segoe UI" w:cs="Segoe UI"/>
          <w:sz w:val="22"/>
          <w:szCs w:val="22"/>
          <w:lang w:val="en-GB"/>
        </w:rPr>
        <w:t xml:space="preserve"> respecting both traditions and learning from each</w:t>
      </w:r>
      <w:r w:rsidR="00354B76" w:rsidRPr="00750272">
        <w:rPr>
          <w:rFonts w:ascii="Segoe UI" w:eastAsia="Calibri" w:hAnsi="Segoe UI" w:cs="Segoe UI"/>
          <w:sz w:val="22"/>
          <w:szCs w:val="22"/>
          <w:lang w:val="en-GB"/>
        </w:rPr>
        <w:t xml:space="preserve"> other.</w:t>
      </w:r>
    </w:p>
    <w:p w14:paraId="0906E1EE" w14:textId="77777777" w:rsidR="00CA2E79" w:rsidRPr="00750272" w:rsidRDefault="00CA2E79" w:rsidP="009D5C8A">
      <w:pPr>
        <w:spacing w:line="360" w:lineRule="auto"/>
        <w:jc w:val="both"/>
        <w:rPr>
          <w:rFonts w:ascii="Segoe UI" w:eastAsia="Calibri" w:hAnsi="Segoe UI" w:cs="Segoe UI"/>
          <w:sz w:val="22"/>
          <w:szCs w:val="22"/>
          <w:lang w:val="en-GB"/>
        </w:rPr>
      </w:pPr>
    </w:p>
    <w:p w14:paraId="3641B643" w14:textId="7D7AA351" w:rsidR="00CA2E79" w:rsidRPr="00750272" w:rsidRDefault="00257D63" w:rsidP="00D038B8">
      <w:pPr>
        <w:jc w:val="both"/>
        <w:rPr>
          <w:rFonts w:ascii="Segoe UI" w:eastAsia="Calibri" w:hAnsi="Segoe UI" w:cs="Segoe UI"/>
          <w:sz w:val="22"/>
          <w:szCs w:val="22"/>
          <w:lang w:val="en-GB"/>
        </w:rPr>
      </w:pPr>
      <w:r w:rsidRPr="00750272">
        <w:rPr>
          <w:rFonts w:ascii="Segoe UI" w:eastAsia="Calibri" w:hAnsi="Segoe UI" w:cs="Segoe UI"/>
          <w:sz w:val="22"/>
          <w:szCs w:val="22"/>
          <w:lang w:val="en-GB"/>
        </w:rPr>
        <w:t>United Learning comprises both United Church Schools Trust, which operates our fee-paying independent schools, and United Learning Trust, which operates our state-funded academies.</w:t>
      </w:r>
      <w:r w:rsidR="008F479C" w:rsidRPr="00750272">
        <w:rPr>
          <w:rFonts w:ascii="Segoe UI" w:eastAsia="Calibri" w:hAnsi="Segoe UI" w:cs="Segoe UI"/>
          <w:sz w:val="22"/>
          <w:szCs w:val="22"/>
          <w:lang w:val="en-GB"/>
        </w:rPr>
        <w:t xml:space="preserve"> </w:t>
      </w:r>
      <w:r w:rsidRPr="00750272">
        <w:rPr>
          <w:rFonts w:ascii="Segoe UI" w:eastAsia="Calibri" w:hAnsi="Segoe UI" w:cs="Segoe UI"/>
          <w:sz w:val="22"/>
          <w:szCs w:val="22"/>
          <w:lang w:val="en-GB"/>
        </w:rPr>
        <w:t xml:space="preserve">To find out more about United Learning, please visit the website: </w:t>
      </w:r>
      <w:hyperlink r:id="rId18">
        <w:r w:rsidRPr="00750272">
          <w:rPr>
            <w:rFonts w:ascii="Segoe UI" w:eastAsia="Calibri" w:hAnsi="Segoe UI" w:cs="Segoe UI"/>
            <w:color w:val="0563C1"/>
            <w:sz w:val="22"/>
            <w:szCs w:val="22"/>
            <w:u w:val="single"/>
            <w:lang w:val="en-GB"/>
          </w:rPr>
          <w:t>www.unitedlearning.org.uk</w:t>
        </w:r>
      </w:hyperlink>
    </w:p>
    <w:p w14:paraId="2904F210" w14:textId="05F35D80" w:rsidR="00CA2E79" w:rsidRPr="00750272" w:rsidRDefault="00CA2E79" w:rsidP="00D038B8">
      <w:pPr>
        <w:jc w:val="both"/>
        <w:rPr>
          <w:rFonts w:ascii="Segoe UI" w:eastAsia="Calibri" w:hAnsi="Segoe UI" w:cs="Segoe UI"/>
          <w:sz w:val="22"/>
          <w:szCs w:val="22"/>
          <w:lang w:val="en-GB"/>
        </w:rPr>
      </w:pPr>
    </w:p>
    <w:p w14:paraId="3DC71BB7" w14:textId="77777777" w:rsidR="00CA2E79" w:rsidRPr="00750272" w:rsidRDefault="00257D63" w:rsidP="00D038B8">
      <w:pPr>
        <w:jc w:val="both"/>
        <w:rPr>
          <w:rFonts w:ascii="Segoe UI" w:eastAsia="Calibri" w:hAnsi="Segoe UI" w:cs="Segoe UI"/>
          <w:b/>
          <w:bCs/>
          <w:color w:val="2E74B5" w:themeColor="accent1" w:themeShade="BF"/>
          <w:sz w:val="22"/>
          <w:szCs w:val="22"/>
          <w:lang w:val="en-GB"/>
        </w:rPr>
      </w:pPr>
      <w:r w:rsidRPr="00750272">
        <w:rPr>
          <w:rFonts w:ascii="Segoe UI" w:eastAsia="Calibri" w:hAnsi="Segoe UI" w:cs="Segoe UI"/>
          <w:b/>
          <w:bCs/>
          <w:color w:val="2E74B5" w:themeColor="accent1" w:themeShade="BF"/>
          <w:sz w:val="22"/>
          <w:szCs w:val="22"/>
          <w:lang w:val="en-GB"/>
        </w:rPr>
        <w:t>Our Ethos</w:t>
      </w:r>
    </w:p>
    <w:p w14:paraId="2C9F9F74" w14:textId="20F59AEF" w:rsidR="00DE6C04" w:rsidRPr="00750272" w:rsidRDefault="00257D63" w:rsidP="00D038B8">
      <w:pPr>
        <w:jc w:val="both"/>
        <w:rPr>
          <w:rFonts w:ascii="Segoe UI" w:eastAsia="Calibri" w:hAnsi="Segoe UI" w:cs="Segoe UI"/>
          <w:sz w:val="22"/>
          <w:szCs w:val="22"/>
          <w:lang w:val="en-GB"/>
        </w:rPr>
      </w:pPr>
      <w:r w:rsidRPr="00750272">
        <w:rPr>
          <w:rFonts w:ascii="Segoe UI" w:eastAsia="Calibri" w:hAnsi="Segoe UI" w:cs="Segoe UI"/>
          <w:sz w:val="22"/>
          <w:szCs w:val="22"/>
          <w:lang w:val="en-GB"/>
        </w:rPr>
        <w:t>Our approach to education is underpinned by a sense of moral purpose and commitment to doing what is right for children and young people. We believe in supporting our colleagues to achieve excellence and in acting with integrity in all our dealings within and beyond the Group. We believe the safety and welfare of all children and young people is paramount. We summarise this ethos as ‘the best in everyone’</w:t>
      </w:r>
      <w:r w:rsidR="00292180" w:rsidRPr="00750272">
        <w:rPr>
          <w:rFonts w:ascii="Segoe UI" w:eastAsia="Calibri" w:hAnsi="Segoe UI" w:cs="Segoe UI"/>
          <w:sz w:val="22"/>
          <w:szCs w:val="22"/>
          <w:lang w:val="en-GB"/>
        </w:rPr>
        <w:t xml:space="preserve"> underpinned by </w:t>
      </w:r>
      <w:r w:rsidRPr="00750272">
        <w:rPr>
          <w:rFonts w:ascii="Segoe UI" w:eastAsia="Calibri" w:hAnsi="Segoe UI" w:cs="Segoe UI"/>
          <w:sz w:val="22"/>
          <w:szCs w:val="22"/>
          <w:lang w:val="en-GB"/>
        </w:rPr>
        <w:t>our core values:</w:t>
      </w:r>
    </w:p>
    <w:p w14:paraId="6D898C02" w14:textId="77777777" w:rsidR="00CA2E79" w:rsidRPr="00750272" w:rsidRDefault="00CA2E79" w:rsidP="00D038B8">
      <w:pPr>
        <w:jc w:val="both"/>
        <w:rPr>
          <w:rFonts w:ascii="Segoe UI" w:eastAsia="Calibri" w:hAnsi="Segoe UI" w:cs="Segoe UI"/>
          <w:sz w:val="22"/>
          <w:szCs w:val="22"/>
          <w:lang w:val="en-GB"/>
        </w:rPr>
      </w:pPr>
    </w:p>
    <w:p w14:paraId="50CD2CD3" w14:textId="34F99781" w:rsidR="00CA2E79" w:rsidRPr="00750272" w:rsidRDefault="00257D63" w:rsidP="00D038B8">
      <w:pPr>
        <w:jc w:val="both"/>
        <w:rPr>
          <w:rFonts w:ascii="Segoe UI" w:eastAsia="Calibri" w:hAnsi="Segoe UI" w:cs="Segoe UI"/>
          <w:sz w:val="22"/>
          <w:szCs w:val="22"/>
          <w:lang w:val="en-GB"/>
        </w:rPr>
      </w:pPr>
      <w:r w:rsidRPr="00750272">
        <w:rPr>
          <w:rFonts w:ascii="Segoe UI" w:eastAsia="Calibri" w:hAnsi="Segoe UI" w:cs="Segoe UI"/>
          <w:color w:val="0070C0"/>
          <w:sz w:val="22"/>
          <w:szCs w:val="22"/>
          <w:lang w:val="en-GB"/>
        </w:rPr>
        <w:t>AMBITION</w:t>
      </w:r>
      <w:r w:rsidRPr="00750272">
        <w:rPr>
          <w:rFonts w:ascii="Segoe UI" w:eastAsia="Calibri" w:hAnsi="Segoe UI" w:cs="Segoe UI"/>
          <w:sz w:val="22"/>
          <w:szCs w:val="22"/>
          <w:lang w:val="en-GB"/>
        </w:rPr>
        <w:t xml:space="preserve"> – to achieve the best for ourselves and others</w:t>
      </w:r>
      <w:r w:rsidR="00E139B7" w:rsidRPr="00750272">
        <w:rPr>
          <w:rFonts w:ascii="Segoe UI" w:eastAsia="Calibri" w:hAnsi="Segoe UI" w:cs="Segoe UI"/>
          <w:sz w:val="22"/>
          <w:szCs w:val="22"/>
          <w:lang w:val="en-GB"/>
        </w:rPr>
        <w:t>.</w:t>
      </w:r>
    </w:p>
    <w:p w14:paraId="6A3D7D7B" w14:textId="0F538ED2" w:rsidR="00CA2E79" w:rsidRPr="00750272" w:rsidRDefault="00257D63" w:rsidP="00D038B8">
      <w:pPr>
        <w:jc w:val="both"/>
        <w:rPr>
          <w:rFonts w:ascii="Segoe UI" w:eastAsia="Calibri" w:hAnsi="Segoe UI" w:cs="Segoe UI"/>
          <w:sz w:val="22"/>
          <w:szCs w:val="22"/>
          <w:lang w:val="en-GB"/>
        </w:rPr>
      </w:pPr>
      <w:r w:rsidRPr="00750272">
        <w:rPr>
          <w:rFonts w:ascii="Segoe UI" w:eastAsia="Calibri" w:hAnsi="Segoe UI" w:cs="Segoe UI"/>
          <w:color w:val="0070C0"/>
          <w:sz w:val="22"/>
          <w:szCs w:val="22"/>
          <w:lang w:val="en-GB"/>
        </w:rPr>
        <w:t>CONFIDENCE</w:t>
      </w:r>
      <w:r w:rsidRPr="00750272">
        <w:rPr>
          <w:rFonts w:ascii="Segoe UI" w:eastAsia="Calibri" w:hAnsi="Segoe UI" w:cs="Segoe UI"/>
          <w:sz w:val="22"/>
          <w:szCs w:val="22"/>
          <w:lang w:val="en-GB"/>
        </w:rPr>
        <w:t xml:space="preserve"> – to have the courage of our convictions and to take risks in the right </w:t>
      </w:r>
      <w:r w:rsidR="00E139B7" w:rsidRPr="00750272">
        <w:rPr>
          <w:rFonts w:ascii="Segoe UI" w:eastAsia="Calibri" w:hAnsi="Segoe UI" w:cs="Segoe UI"/>
          <w:sz w:val="22"/>
          <w:szCs w:val="22"/>
          <w:lang w:val="en-GB"/>
        </w:rPr>
        <w:t>cause.</w:t>
      </w:r>
    </w:p>
    <w:p w14:paraId="5403C7ED" w14:textId="5AD3E68C" w:rsidR="00CA2E79" w:rsidRPr="00750272" w:rsidRDefault="00257D63" w:rsidP="00D038B8">
      <w:pPr>
        <w:jc w:val="both"/>
        <w:rPr>
          <w:rFonts w:ascii="Segoe UI" w:eastAsia="Calibri" w:hAnsi="Segoe UI" w:cs="Segoe UI"/>
          <w:sz w:val="22"/>
          <w:szCs w:val="22"/>
          <w:lang w:val="en-GB"/>
        </w:rPr>
      </w:pPr>
      <w:r w:rsidRPr="00750272">
        <w:rPr>
          <w:rFonts w:ascii="Segoe UI" w:eastAsia="Calibri" w:hAnsi="Segoe UI" w:cs="Segoe UI"/>
          <w:color w:val="0070C0"/>
          <w:sz w:val="22"/>
          <w:szCs w:val="22"/>
          <w:lang w:val="en-GB"/>
        </w:rPr>
        <w:t>CREATIVITY</w:t>
      </w:r>
      <w:r w:rsidRPr="00750272">
        <w:rPr>
          <w:rFonts w:ascii="Segoe UI" w:eastAsia="Calibri" w:hAnsi="Segoe UI" w:cs="Segoe UI"/>
          <w:sz w:val="22"/>
          <w:szCs w:val="22"/>
          <w:lang w:val="en-GB"/>
        </w:rPr>
        <w:t xml:space="preserve"> – to imagine possibilities and make them real</w:t>
      </w:r>
      <w:r w:rsidR="00E139B7" w:rsidRPr="00750272">
        <w:rPr>
          <w:rFonts w:ascii="Segoe UI" w:eastAsia="Calibri" w:hAnsi="Segoe UI" w:cs="Segoe UI"/>
          <w:sz w:val="22"/>
          <w:szCs w:val="22"/>
          <w:lang w:val="en-GB"/>
        </w:rPr>
        <w:t>.</w:t>
      </w:r>
    </w:p>
    <w:p w14:paraId="3019ACAF" w14:textId="5B390F1B" w:rsidR="00CA2E79" w:rsidRPr="00750272" w:rsidRDefault="00257D63" w:rsidP="00D038B8">
      <w:pPr>
        <w:jc w:val="both"/>
        <w:rPr>
          <w:rFonts w:ascii="Segoe UI" w:eastAsia="Calibri" w:hAnsi="Segoe UI" w:cs="Segoe UI"/>
          <w:sz w:val="22"/>
          <w:szCs w:val="22"/>
          <w:lang w:val="en-GB"/>
        </w:rPr>
      </w:pPr>
      <w:r w:rsidRPr="00750272">
        <w:rPr>
          <w:rFonts w:ascii="Segoe UI" w:eastAsia="Calibri" w:hAnsi="Segoe UI" w:cs="Segoe UI"/>
          <w:color w:val="0070C0"/>
          <w:sz w:val="22"/>
          <w:szCs w:val="22"/>
          <w:lang w:val="en-GB"/>
        </w:rPr>
        <w:t xml:space="preserve">RESPECT </w:t>
      </w:r>
      <w:r w:rsidRPr="00750272">
        <w:rPr>
          <w:rFonts w:ascii="Segoe UI" w:eastAsia="Calibri" w:hAnsi="Segoe UI" w:cs="Segoe UI"/>
          <w:sz w:val="22"/>
          <w:szCs w:val="22"/>
          <w:lang w:val="en-GB"/>
        </w:rPr>
        <w:t>– for ourselves and others in all that we do</w:t>
      </w:r>
      <w:r w:rsidR="00E139B7" w:rsidRPr="00750272">
        <w:rPr>
          <w:rFonts w:ascii="Segoe UI" w:eastAsia="Calibri" w:hAnsi="Segoe UI" w:cs="Segoe UI"/>
          <w:sz w:val="22"/>
          <w:szCs w:val="22"/>
          <w:lang w:val="en-GB"/>
        </w:rPr>
        <w:t>.</w:t>
      </w:r>
    </w:p>
    <w:p w14:paraId="64028A64" w14:textId="65C74BB6" w:rsidR="00CA2E79" w:rsidRPr="00750272" w:rsidRDefault="00257D63" w:rsidP="00D038B8">
      <w:pPr>
        <w:jc w:val="both"/>
        <w:rPr>
          <w:rFonts w:ascii="Segoe UI" w:eastAsia="Calibri" w:hAnsi="Segoe UI" w:cs="Segoe UI"/>
          <w:sz w:val="22"/>
          <w:szCs w:val="22"/>
          <w:lang w:val="en-GB"/>
        </w:rPr>
      </w:pPr>
      <w:r w:rsidRPr="00750272">
        <w:rPr>
          <w:rFonts w:ascii="Segoe UI" w:eastAsia="Calibri" w:hAnsi="Segoe UI" w:cs="Segoe UI"/>
          <w:color w:val="0070C0"/>
          <w:sz w:val="22"/>
          <w:szCs w:val="22"/>
          <w:lang w:val="en-GB"/>
        </w:rPr>
        <w:t>ENTHUSIASM</w:t>
      </w:r>
      <w:r w:rsidRPr="00750272">
        <w:rPr>
          <w:rFonts w:ascii="Segoe UI" w:eastAsia="Calibri" w:hAnsi="Segoe UI" w:cs="Segoe UI"/>
          <w:sz w:val="22"/>
          <w:szCs w:val="22"/>
          <w:lang w:val="en-GB"/>
        </w:rPr>
        <w:t xml:space="preserve"> – to seek opportunity, find what is good and pursue talents and interests</w:t>
      </w:r>
      <w:r w:rsidR="00E139B7" w:rsidRPr="00750272">
        <w:rPr>
          <w:rFonts w:ascii="Segoe UI" w:eastAsia="Calibri" w:hAnsi="Segoe UI" w:cs="Segoe UI"/>
          <w:sz w:val="22"/>
          <w:szCs w:val="22"/>
          <w:lang w:val="en-GB"/>
        </w:rPr>
        <w:t>.</w:t>
      </w:r>
    </w:p>
    <w:p w14:paraId="50840FD8" w14:textId="77777777" w:rsidR="00CA2E79" w:rsidRPr="00750272" w:rsidRDefault="00257D63" w:rsidP="00D038B8">
      <w:pPr>
        <w:jc w:val="both"/>
        <w:rPr>
          <w:rFonts w:ascii="Segoe UI" w:eastAsia="Calibri" w:hAnsi="Segoe UI" w:cs="Segoe UI"/>
          <w:sz w:val="22"/>
          <w:szCs w:val="22"/>
          <w:lang w:val="en-GB"/>
        </w:rPr>
      </w:pPr>
      <w:r w:rsidRPr="00750272">
        <w:rPr>
          <w:rFonts w:ascii="Segoe UI" w:eastAsia="Calibri" w:hAnsi="Segoe UI" w:cs="Segoe UI"/>
          <w:color w:val="0070C0"/>
          <w:sz w:val="22"/>
          <w:szCs w:val="22"/>
          <w:lang w:val="en-GB"/>
        </w:rPr>
        <w:t>DETERMINATION</w:t>
      </w:r>
      <w:r w:rsidRPr="00750272">
        <w:rPr>
          <w:rFonts w:ascii="Segoe UI" w:eastAsia="Calibri" w:hAnsi="Segoe UI" w:cs="Segoe UI"/>
          <w:sz w:val="22"/>
          <w:szCs w:val="22"/>
          <w:lang w:val="en-GB"/>
        </w:rPr>
        <w:t xml:space="preserve"> – to overcome obstacles and achieve success.</w:t>
      </w:r>
    </w:p>
    <w:p w14:paraId="0E426DF3" w14:textId="77777777" w:rsidR="00D038B8" w:rsidRDefault="00D038B8" w:rsidP="00D038B8">
      <w:pPr>
        <w:jc w:val="both"/>
        <w:rPr>
          <w:rFonts w:ascii="Segoe UI" w:eastAsia="Calibri" w:hAnsi="Segoe UI" w:cs="Segoe UI"/>
          <w:b/>
          <w:color w:val="2E74B5" w:themeColor="accent1" w:themeShade="BF"/>
          <w:sz w:val="22"/>
          <w:szCs w:val="22"/>
          <w:lang w:val="en-GB"/>
        </w:rPr>
      </w:pPr>
    </w:p>
    <w:p w14:paraId="57EC05AF" w14:textId="6BB4B2F6" w:rsidR="00CA2E79" w:rsidRPr="00750272" w:rsidRDefault="00257D63" w:rsidP="00D038B8">
      <w:pPr>
        <w:jc w:val="both"/>
        <w:rPr>
          <w:rFonts w:ascii="Segoe UI" w:eastAsia="Calibri" w:hAnsi="Segoe UI" w:cs="Segoe UI"/>
          <w:b/>
          <w:color w:val="2E74B5" w:themeColor="accent1" w:themeShade="BF"/>
          <w:sz w:val="22"/>
          <w:szCs w:val="22"/>
          <w:lang w:val="en-GB"/>
        </w:rPr>
      </w:pPr>
      <w:r w:rsidRPr="00750272">
        <w:rPr>
          <w:rFonts w:ascii="Segoe UI" w:eastAsia="Calibri" w:hAnsi="Segoe UI" w:cs="Segoe UI"/>
          <w:b/>
          <w:color w:val="2E74B5" w:themeColor="accent1" w:themeShade="BF"/>
          <w:sz w:val="22"/>
          <w:szCs w:val="22"/>
          <w:lang w:val="en-GB"/>
        </w:rPr>
        <w:t>Our Framework for Excellence</w:t>
      </w:r>
    </w:p>
    <w:p w14:paraId="4872048F" w14:textId="77777777" w:rsidR="00CA2E79" w:rsidRPr="00750272" w:rsidRDefault="00257D63" w:rsidP="00D038B8">
      <w:pPr>
        <w:jc w:val="both"/>
        <w:rPr>
          <w:rFonts w:ascii="Segoe UI" w:eastAsia="Calibri" w:hAnsi="Segoe UI" w:cs="Segoe UI"/>
          <w:sz w:val="22"/>
          <w:szCs w:val="22"/>
          <w:lang w:val="en-GB"/>
        </w:rPr>
      </w:pPr>
      <w:r w:rsidRPr="00750272">
        <w:rPr>
          <w:rFonts w:ascii="Segoe UI" w:eastAsia="Calibri" w:hAnsi="Segoe UI" w:cs="Segoe UI"/>
          <w:sz w:val="22"/>
          <w:szCs w:val="22"/>
          <w:lang w:val="en-GB"/>
        </w:rPr>
        <w:t>To achieve our mission, our schools prioritise five key principles:</w:t>
      </w:r>
    </w:p>
    <w:p w14:paraId="5925BB0A" w14:textId="77777777" w:rsidR="00CA2E79" w:rsidRPr="00750272" w:rsidRDefault="00CA2E79" w:rsidP="009D5C8A">
      <w:pPr>
        <w:spacing w:line="360" w:lineRule="auto"/>
        <w:jc w:val="both"/>
        <w:rPr>
          <w:rFonts w:ascii="Segoe UI" w:eastAsia="Calibri" w:hAnsi="Segoe UI" w:cs="Segoe UI"/>
          <w:sz w:val="22"/>
          <w:szCs w:val="22"/>
          <w:lang w:val="en-GB"/>
        </w:rPr>
      </w:pPr>
    </w:p>
    <w:p w14:paraId="22A87B13" w14:textId="3BDCADF7" w:rsidR="00CA2E79" w:rsidRPr="00750272" w:rsidRDefault="00257D63" w:rsidP="009D5C8A">
      <w:pPr>
        <w:pStyle w:val="ListParagraph"/>
        <w:numPr>
          <w:ilvl w:val="0"/>
          <w:numId w:val="17"/>
        </w:numPr>
        <w:spacing w:line="360" w:lineRule="auto"/>
        <w:jc w:val="both"/>
        <w:rPr>
          <w:rFonts w:ascii="Segoe UI" w:eastAsia="Calibri" w:hAnsi="Segoe UI" w:cs="Segoe UI"/>
          <w:b/>
          <w:color w:val="2E74B5" w:themeColor="accent1" w:themeShade="BF"/>
          <w:sz w:val="22"/>
          <w:szCs w:val="22"/>
          <w:lang w:val="en-GB"/>
        </w:rPr>
      </w:pPr>
      <w:r w:rsidRPr="00750272">
        <w:rPr>
          <w:rFonts w:ascii="Segoe UI" w:eastAsia="Calibri" w:hAnsi="Segoe UI" w:cs="Segoe UI"/>
          <w:b/>
          <w:color w:val="2E74B5" w:themeColor="accent1" w:themeShade="BF"/>
          <w:sz w:val="22"/>
          <w:szCs w:val="22"/>
          <w:lang w:val="en-GB"/>
        </w:rPr>
        <w:t>THE BEST FROM EVERYONE</w:t>
      </w:r>
    </w:p>
    <w:p w14:paraId="2A6F7F5E" w14:textId="622D4F28" w:rsidR="00CA2E79" w:rsidRPr="00750272" w:rsidRDefault="00257D63" w:rsidP="009D5C8A">
      <w:pPr>
        <w:pStyle w:val="ListParagraph"/>
        <w:numPr>
          <w:ilvl w:val="0"/>
          <w:numId w:val="17"/>
        </w:numPr>
        <w:spacing w:line="360" w:lineRule="auto"/>
        <w:jc w:val="both"/>
        <w:rPr>
          <w:rFonts w:ascii="Segoe UI" w:eastAsia="Calibri" w:hAnsi="Segoe UI" w:cs="Segoe UI"/>
          <w:color w:val="2E74B5" w:themeColor="accent1" w:themeShade="BF"/>
          <w:sz w:val="22"/>
          <w:szCs w:val="22"/>
          <w:lang w:val="en-GB"/>
        </w:rPr>
      </w:pPr>
      <w:r w:rsidRPr="00750272">
        <w:rPr>
          <w:rFonts w:ascii="Segoe UI" w:eastAsia="Calibri" w:hAnsi="Segoe UI" w:cs="Segoe UI"/>
          <w:b/>
          <w:color w:val="2E74B5" w:themeColor="accent1" w:themeShade="BF"/>
          <w:sz w:val="22"/>
          <w:szCs w:val="22"/>
          <w:lang w:val="en-GB"/>
        </w:rPr>
        <w:t>POWERFUL</w:t>
      </w:r>
      <w:r w:rsidRPr="00750272">
        <w:rPr>
          <w:rFonts w:ascii="Segoe UI" w:eastAsia="Calibri" w:hAnsi="Segoe UI" w:cs="Segoe UI"/>
          <w:color w:val="2E74B5" w:themeColor="accent1" w:themeShade="BF"/>
          <w:sz w:val="22"/>
          <w:szCs w:val="22"/>
          <w:lang w:val="en-GB"/>
        </w:rPr>
        <w:t xml:space="preserve"> </w:t>
      </w:r>
      <w:r w:rsidRPr="00750272">
        <w:rPr>
          <w:rFonts w:ascii="Segoe UI" w:eastAsia="Calibri" w:hAnsi="Segoe UI" w:cs="Segoe UI"/>
          <w:b/>
          <w:color w:val="2E74B5" w:themeColor="accent1" w:themeShade="BF"/>
          <w:sz w:val="22"/>
          <w:szCs w:val="22"/>
          <w:lang w:val="en-GB"/>
        </w:rPr>
        <w:t>KNOWLEDGE</w:t>
      </w:r>
    </w:p>
    <w:p w14:paraId="499867D0" w14:textId="3AEE9EE3" w:rsidR="00CA2E79" w:rsidRPr="00750272" w:rsidRDefault="00257D63" w:rsidP="009D5C8A">
      <w:pPr>
        <w:pStyle w:val="ListParagraph"/>
        <w:numPr>
          <w:ilvl w:val="0"/>
          <w:numId w:val="17"/>
        </w:numPr>
        <w:spacing w:line="360" w:lineRule="auto"/>
        <w:jc w:val="both"/>
        <w:rPr>
          <w:rFonts w:ascii="Segoe UI" w:eastAsia="Calibri" w:hAnsi="Segoe UI" w:cs="Segoe UI"/>
          <w:b/>
          <w:color w:val="2E74B5" w:themeColor="accent1" w:themeShade="BF"/>
          <w:sz w:val="22"/>
          <w:szCs w:val="22"/>
          <w:lang w:val="en-GB"/>
        </w:rPr>
      </w:pPr>
      <w:r w:rsidRPr="00750272">
        <w:rPr>
          <w:rFonts w:ascii="Segoe UI" w:eastAsia="Calibri" w:hAnsi="Segoe UI" w:cs="Segoe UI"/>
          <w:b/>
          <w:color w:val="2E74B5" w:themeColor="accent1" w:themeShade="BF"/>
          <w:sz w:val="22"/>
          <w:szCs w:val="22"/>
          <w:lang w:val="en-GB"/>
        </w:rPr>
        <w:t>EDUCATION WITH CHARACTER</w:t>
      </w:r>
    </w:p>
    <w:p w14:paraId="1F8925A4" w14:textId="3F61550C" w:rsidR="00CA2E79" w:rsidRPr="00750272" w:rsidRDefault="00257D63" w:rsidP="009D5C8A">
      <w:pPr>
        <w:pStyle w:val="ListParagraph"/>
        <w:numPr>
          <w:ilvl w:val="0"/>
          <w:numId w:val="17"/>
        </w:numPr>
        <w:spacing w:line="360" w:lineRule="auto"/>
        <w:jc w:val="both"/>
        <w:rPr>
          <w:rFonts w:ascii="Segoe UI" w:eastAsia="Calibri" w:hAnsi="Segoe UI" w:cs="Segoe UI"/>
          <w:color w:val="auto"/>
          <w:sz w:val="22"/>
          <w:szCs w:val="22"/>
          <w:lang w:val="en-GB"/>
        </w:rPr>
      </w:pPr>
      <w:r w:rsidRPr="00750272">
        <w:rPr>
          <w:rFonts w:ascii="Segoe UI" w:eastAsia="Calibri" w:hAnsi="Segoe UI" w:cs="Segoe UI"/>
          <w:b/>
          <w:color w:val="2E74B5" w:themeColor="accent1" w:themeShade="BF"/>
          <w:sz w:val="22"/>
          <w:szCs w:val="22"/>
          <w:lang w:val="en-GB"/>
        </w:rPr>
        <w:t>LEADERSHIP IN EVERY ROLE</w:t>
      </w:r>
    </w:p>
    <w:p w14:paraId="6B75B50E" w14:textId="24EA1034" w:rsidR="00CA2E79" w:rsidRPr="00750272" w:rsidRDefault="00257D63" w:rsidP="009D5C8A">
      <w:pPr>
        <w:pStyle w:val="ListParagraph"/>
        <w:numPr>
          <w:ilvl w:val="0"/>
          <w:numId w:val="17"/>
        </w:numPr>
        <w:spacing w:line="360" w:lineRule="auto"/>
        <w:jc w:val="both"/>
        <w:rPr>
          <w:rFonts w:ascii="Segoe UI" w:eastAsia="Calibri" w:hAnsi="Segoe UI" w:cs="Segoe UI"/>
          <w:b/>
          <w:color w:val="2E74B5" w:themeColor="accent1" w:themeShade="BF"/>
          <w:sz w:val="22"/>
          <w:szCs w:val="22"/>
          <w:lang w:val="en-GB"/>
        </w:rPr>
      </w:pPr>
      <w:r w:rsidRPr="00750272">
        <w:rPr>
          <w:rFonts w:ascii="Segoe UI" w:eastAsia="Calibri" w:hAnsi="Segoe UI" w:cs="Segoe UI"/>
          <w:b/>
          <w:color w:val="2E74B5" w:themeColor="accent1" w:themeShade="BF"/>
          <w:sz w:val="22"/>
          <w:szCs w:val="22"/>
          <w:lang w:val="en-GB"/>
        </w:rPr>
        <w:t>CONTINUOUS IMPROVEMENT</w:t>
      </w:r>
    </w:p>
    <w:p w14:paraId="208E06CE" w14:textId="47D60BA1" w:rsidR="004618FC" w:rsidRPr="00750272" w:rsidRDefault="004618FC" w:rsidP="009D5C8A">
      <w:pPr>
        <w:spacing w:line="360" w:lineRule="auto"/>
        <w:jc w:val="both"/>
        <w:rPr>
          <w:rFonts w:ascii="Segoe UI" w:eastAsia="Calibri" w:hAnsi="Segoe UI" w:cs="Segoe UI"/>
          <w:sz w:val="22"/>
          <w:szCs w:val="22"/>
          <w:lang w:val="en-GB"/>
        </w:rPr>
      </w:pPr>
    </w:p>
    <w:p w14:paraId="4E072A84" w14:textId="335E02C2" w:rsidR="00573117" w:rsidRPr="00750272" w:rsidRDefault="00573117" w:rsidP="00D038B8">
      <w:pPr>
        <w:jc w:val="both"/>
        <w:rPr>
          <w:rFonts w:ascii="Segoe UI" w:eastAsia="Calibri" w:hAnsi="Segoe UI" w:cs="Segoe UI"/>
          <w:b/>
          <w:color w:val="2E74B5" w:themeColor="accent1" w:themeShade="BF"/>
          <w:sz w:val="22"/>
          <w:szCs w:val="22"/>
          <w:lang w:val="en-GB"/>
        </w:rPr>
      </w:pPr>
      <w:r w:rsidRPr="00750272">
        <w:rPr>
          <w:rFonts w:ascii="Segoe UI" w:eastAsia="Calibri" w:hAnsi="Segoe UI" w:cs="Segoe UI"/>
          <w:b/>
          <w:color w:val="2E74B5" w:themeColor="accent1" w:themeShade="BF"/>
          <w:sz w:val="22"/>
          <w:szCs w:val="22"/>
          <w:lang w:val="en-GB"/>
        </w:rPr>
        <w:lastRenderedPageBreak/>
        <w:t>Continuing Professional Development</w:t>
      </w:r>
    </w:p>
    <w:p w14:paraId="7BBEA209" w14:textId="4C404251" w:rsidR="004C6A0A" w:rsidRPr="00750272" w:rsidRDefault="00DC4BF7" w:rsidP="00D038B8">
      <w:pPr>
        <w:jc w:val="both"/>
        <w:rPr>
          <w:rFonts w:ascii="Segoe UI" w:eastAsia="Calibri" w:hAnsi="Segoe UI" w:cs="Segoe UI"/>
          <w:sz w:val="22"/>
          <w:szCs w:val="22"/>
          <w:lang w:val="en-GB"/>
        </w:rPr>
      </w:pPr>
      <w:r w:rsidRPr="00750272">
        <w:rPr>
          <w:rFonts w:ascii="Segoe UI" w:eastAsia="Calibri" w:hAnsi="Segoe UI" w:cs="Segoe UI"/>
          <w:sz w:val="22"/>
          <w:szCs w:val="22"/>
          <w:lang w:val="en-GB"/>
        </w:rPr>
        <w:t xml:space="preserve">Our staff are one of our most important assets, we are passionate about </w:t>
      </w:r>
      <w:r w:rsidR="004C6A0A" w:rsidRPr="00750272">
        <w:rPr>
          <w:rFonts w:ascii="Segoe UI" w:eastAsia="Calibri" w:hAnsi="Segoe UI" w:cs="Segoe UI"/>
          <w:sz w:val="22"/>
          <w:szCs w:val="22"/>
          <w:lang w:val="en-GB"/>
        </w:rPr>
        <w:t xml:space="preserve">supporting our staff, bringing out ‘the best from everyone’. </w:t>
      </w:r>
      <w:r w:rsidR="00563698" w:rsidRPr="00750272">
        <w:rPr>
          <w:rFonts w:ascii="Segoe UI" w:eastAsia="Calibri" w:hAnsi="Segoe UI" w:cs="Segoe UI"/>
          <w:sz w:val="22"/>
          <w:szCs w:val="22"/>
          <w:lang w:val="en-GB"/>
        </w:rPr>
        <w:t xml:space="preserve"> </w:t>
      </w:r>
      <w:r w:rsidR="004C6A0A" w:rsidRPr="00750272">
        <w:rPr>
          <w:rFonts w:ascii="Segoe UI" w:eastAsia="Calibri" w:hAnsi="Segoe UI" w:cs="Segoe UI"/>
          <w:sz w:val="22"/>
          <w:szCs w:val="22"/>
          <w:lang w:val="en-GB"/>
        </w:rPr>
        <w:t xml:space="preserve">You will work closely with your </w:t>
      </w:r>
      <w:r w:rsidR="009D5C8A" w:rsidRPr="00750272">
        <w:rPr>
          <w:rFonts w:ascii="Segoe UI" w:eastAsia="Calibri" w:hAnsi="Segoe UI" w:cs="Segoe UI"/>
          <w:sz w:val="22"/>
          <w:szCs w:val="22"/>
          <w:lang w:val="en-GB"/>
        </w:rPr>
        <w:t>Executive Business Manager</w:t>
      </w:r>
      <w:r w:rsidR="004C6A0A" w:rsidRPr="00750272">
        <w:rPr>
          <w:rFonts w:ascii="Segoe UI" w:eastAsia="Calibri" w:hAnsi="Segoe UI" w:cs="Segoe UI"/>
          <w:sz w:val="22"/>
          <w:szCs w:val="22"/>
          <w:lang w:val="en-GB"/>
        </w:rPr>
        <w:t xml:space="preserve"> to set personal and meaningful development objectives and you will receive all support possible to achieve and surpass these objectives. You will also have the benefit of accessing a range of internal and external staff networks and fantastic CPD opportunities. </w:t>
      </w:r>
    </w:p>
    <w:p w14:paraId="583CFBE9" w14:textId="3698F55C" w:rsidR="008E6B46" w:rsidRPr="00750272" w:rsidRDefault="008E6B46" w:rsidP="009D5C8A">
      <w:pPr>
        <w:spacing w:line="360" w:lineRule="auto"/>
        <w:jc w:val="both"/>
        <w:rPr>
          <w:rFonts w:ascii="Segoe UI" w:eastAsia="Calibri" w:hAnsi="Segoe UI" w:cs="Segoe UI"/>
          <w:sz w:val="22"/>
          <w:szCs w:val="22"/>
          <w:lang w:val="en-GB"/>
        </w:rPr>
      </w:pPr>
    </w:p>
    <w:p w14:paraId="25098A7D" w14:textId="502DA381" w:rsidR="008E6B46" w:rsidRPr="00750272" w:rsidRDefault="008E6B46" w:rsidP="00D038B8">
      <w:pPr>
        <w:jc w:val="both"/>
        <w:rPr>
          <w:rFonts w:ascii="Segoe UI" w:eastAsia="Calibri" w:hAnsi="Segoe UI" w:cs="Segoe UI"/>
          <w:b/>
          <w:bCs/>
          <w:color w:val="4472C4" w:themeColor="accent5"/>
          <w:sz w:val="22"/>
          <w:szCs w:val="22"/>
          <w:lang w:val="en-GB"/>
        </w:rPr>
      </w:pPr>
      <w:r w:rsidRPr="00750272">
        <w:rPr>
          <w:rFonts w:ascii="Segoe UI" w:eastAsia="Calibri" w:hAnsi="Segoe UI" w:cs="Segoe UI"/>
          <w:b/>
          <w:bCs/>
          <w:color w:val="4472C4" w:themeColor="accent5"/>
          <w:sz w:val="22"/>
          <w:szCs w:val="22"/>
          <w:lang w:val="en-GB"/>
        </w:rPr>
        <w:t>Benefits</w:t>
      </w:r>
    </w:p>
    <w:p w14:paraId="42591459" w14:textId="77777777" w:rsidR="00FA2DF2" w:rsidRPr="00750272" w:rsidRDefault="00FA2DF2" w:rsidP="00D038B8">
      <w:pPr>
        <w:pStyle w:val="ListParagraph"/>
        <w:numPr>
          <w:ilvl w:val="0"/>
          <w:numId w:val="22"/>
        </w:numPr>
        <w:jc w:val="both"/>
        <w:rPr>
          <w:rFonts w:ascii="Segoe UI" w:eastAsia="Calibri" w:hAnsi="Segoe UI" w:cs="Segoe UI"/>
          <w:sz w:val="22"/>
          <w:szCs w:val="22"/>
          <w:lang w:val="en-GB"/>
        </w:rPr>
      </w:pPr>
      <w:proofErr w:type="spellStart"/>
      <w:r w:rsidRPr="00750272">
        <w:rPr>
          <w:rFonts w:ascii="Segoe UI" w:eastAsia="Calibri" w:hAnsi="Segoe UI" w:cs="Segoe UI"/>
          <w:sz w:val="22"/>
          <w:szCs w:val="22"/>
          <w:lang w:val="en-GB"/>
        </w:rPr>
        <w:t>Perkbox</w:t>
      </w:r>
      <w:proofErr w:type="spellEnd"/>
      <w:r w:rsidRPr="00750272">
        <w:rPr>
          <w:rFonts w:ascii="Segoe UI" w:eastAsia="Calibri" w:hAnsi="Segoe UI" w:cs="Segoe UI"/>
          <w:sz w:val="22"/>
          <w:szCs w:val="22"/>
          <w:lang w:val="en-GB"/>
        </w:rPr>
        <w:t xml:space="preserve"> - access to resources such as a discounted shopping platform and wellness hub including discounted gym membership</w:t>
      </w:r>
    </w:p>
    <w:p w14:paraId="6E6E6868" w14:textId="77777777" w:rsidR="00FA2DF2" w:rsidRPr="00750272" w:rsidRDefault="00FA2DF2" w:rsidP="00D038B8">
      <w:pPr>
        <w:pStyle w:val="ListParagraph"/>
        <w:numPr>
          <w:ilvl w:val="0"/>
          <w:numId w:val="22"/>
        </w:numPr>
        <w:jc w:val="both"/>
        <w:rPr>
          <w:rFonts w:ascii="Segoe UI" w:eastAsia="Calibri" w:hAnsi="Segoe UI" w:cs="Segoe UI"/>
          <w:sz w:val="22"/>
          <w:szCs w:val="22"/>
          <w:lang w:val="en-GB"/>
        </w:rPr>
      </w:pPr>
      <w:r w:rsidRPr="00750272">
        <w:rPr>
          <w:rFonts w:ascii="Segoe UI" w:eastAsia="Calibri" w:hAnsi="Segoe UI" w:cs="Segoe UI"/>
          <w:sz w:val="22"/>
          <w:szCs w:val="22"/>
          <w:lang w:val="en-GB"/>
        </w:rPr>
        <w:t>Access to a dedicated employee assistance counselling and advice line</w:t>
      </w:r>
    </w:p>
    <w:p w14:paraId="1CA841F6" w14:textId="77777777" w:rsidR="00FA2DF2" w:rsidRPr="00750272" w:rsidRDefault="00FA2DF2" w:rsidP="00D038B8">
      <w:pPr>
        <w:pStyle w:val="ListParagraph"/>
        <w:numPr>
          <w:ilvl w:val="0"/>
          <w:numId w:val="22"/>
        </w:numPr>
        <w:jc w:val="both"/>
        <w:rPr>
          <w:rFonts w:ascii="Segoe UI" w:eastAsia="Calibri" w:hAnsi="Segoe UI" w:cs="Segoe UI"/>
          <w:sz w:val="22"/>
          <w:szCs w:val="22"/>
          <w:lang w:val="en-GB"/>
        </w:rPr>
      </w:pPr>
      <w:r w:rsidRPr="00750272">
        <w:rPr>
          <w:rFonts w:ascii="Segoe UI" w:eastAsia="Calibri" w:hAnsi="Segoe UI" w:cs="Segoe UI"/>
          <w:sz w:val="22"/>
          <w:szCs w:val="22"/>
          <w:lang w:val="en-GB"/>
        </w:rPr>
        <w:t>Westfield Health cash plan – claim the cost back on health services such as physio, dental treatments and optical services (eligible after 6 months service)</w:t>
      </w:r>
    </w:p>
    <w:p w14:paraId="7DF74EA8" w14:textId="77777777" w:rsidR="00FA2DF2" w:rsidRPr="00750272" w:rsidRDefault="00FA2DF2" w:rsidP="00D038B8">
      <w:pPr>
        <w:pStyle w:val="ListParagraph"/>
        <w:numPr>
          <w:ilvl w:val="0"/>
          <w:numId w:val="22"/>
        </w:numPr>
        <w:jc w:val="both"/>
        <w:rPr>
          <w:rFonts w:ascii="Segoe UI" w:eastAsia="Calibri" w:hAnsi="Segoe UI" w:cs="Segoe UI"/>
          <w:sz w:val="22"/>
          <w:szCs w:val="22"/>
          <w:lang w:val="en-GB"/>
        </w:rPr>
      </w:pPr>
      <w:r w:rsidRPr="00750272">
        <w:rPr>
          <w:rFonts w:ascii="Segoe UI" w:eastAsia="Calibri" w:hAnsi="Segoe UI" w:cs="Segoe UI"/>
          <w:sz w:val="22"/>
          <w:szCs w:val="22"/>
          <w:lang w:val="en-GB"/>
        </w:rPr>
        <w:t>Cycle to work scheme</w:t>
      </w:r>
    </w:p>
    <w:p w14:paraId="13919080" w14:textId="77777777" w:rsidR="00FA2DF2" w:rsidRPr="00750272" w:rsidRDefault="00FA2DF2" w:rsidP="00D038B8">
      <w:pPr>
        <w:pStyle w:val="ListParagraph"/>
        <w:numPr>
          <w:ilvl w:val="0"/>
          <w:numId w:val="22"/>
        </w:numPr>
        <w:jc w:val="both"/>
        <w:rPr>
          <w:rFonts w:ascii="Segoe UI" w:eastAsia="Calibri" w:hAnsi="Segoe UI" w:cs="Segoe UI"/>
          <w:sz w:val="22"/>
          <w:szCs w:val="22"/>
          <w:lang w:val="en-GB"/>
        </w:rPr>
      </w:pPr>
      <w:r w:rsidRPr="00750272">
        <w:rPr>
          <w:rFonts w:ascii="Segoe UI" w:eastAsia="Calibri" w:hAnsi="Segoe UI" w:cs="Segoe UI"/>
          <w:sz w:val="22"/>
          <w:szCs w:val="22"/>
          <w:lang w:val="en-GB"/>
        </w:rPr>
        <w:t>Car lease scheme</w:t>
      </w:r>
    </w:p>
    <w:p w14:paraId="52612F94" w14:textId="330D35FF" w:rsidR="00FA2DF2" w:rsidRDefault="00FA2DF2" w:rsidP="00D038B8">
      <w:pPr>
        <w:pStyle w:val="ListParagraph"/>
        <w:numPr>
          <w:ilvl w:val="0"/>
          <w:numId w:val="22"/>
        </w:numPr>
        <w:jc w:val="both"/>
        <w:rPr>
          <w:rFonts w:ascii="Segoe UI" w:eastAsia="Calibri" w:hAnsi="Segoe UI" w:cs="Segoe UI"/>
          <w:sz w:val="22"/>
          <w:szCs w:val="22"/>
          <w:lang w:val="en-GB"/>
        </w:rPr>
      </w:pPr>
      <w:r w:rsidRPr="00750272">
        <w:rPr>
          <w:rFonts w:ascii="Segoe UI" w:eastAsia="Calibri" w:hAnsi="Segoe UI" w:cs="Segoe UI"/>
          <w:sz w:val="22"/>
          <w:szCs w:val="22"/>
          <w:lang w:val="en-GB"/>
        </w:rPr>
        <w:t xml:space="preserve">LGPS Pension </w:t>
      </w:r>
    </w:p>
    <w:p w14:paraId="1CDD52E7" w14:textId="53802BB8" w:rsidR="00D038B8" w:rsidRPr="00750272" w:rsidRDefault="00D038B8" w:rsidP="00D038B8">
      <w:pPr>
        <w:pStyle w:val="ListParagraph"/>
        <w:numPr>
          <w:ilvl w:val="0"/>
          <w:numId w:val="22"/>
        </w:numPr>
        <w:jc w:val="both"/>
        <w:rPr>
          <w:rFonts w:ascii="Segoe UI" w:eastAsia="Calibri" w:hAnsi="Segoe UI" w:cs="Segoe UI"/>
          <w:sz w:val="22"/>
          <w:szCs w:val="22"/>
          <w:lang w:val="en-GB"/>
        </w:rPr>
      </w:pPr>
      <w:r>
        <w:rPr>
          <w:rFonts w:ascii="Segoe UI" w:eastAsia="Calibri" w:hAnsi="Segoe UI" w:cs="Segoe UI"/>
          <w:sz w:val="22"/>
          <w:szCs w:val="22"/>
          <w:lang w:val="en-GB"/>
        </w:rPr>
        <w:t>Will writing service</w:t>
      </w:r>
    </w:p>
    <w:p w14:paraId="01E66A80" w14:textId="77777777" w:rsidR="008E6B46" w:rsidRPr="00750272" w:rsidRDefault="008E6B46" w:rsidP="00D038B8">
      <w:pPr>
        <w:jc w:val="both"/>
        <w:rPr>
          <w:rFonts w:ascii="Segoe UI" w:eastAsia="Calibri" w:hAnsi="Segoe UI" w:cs="Segoe UI"/>
          <w:sz w:val="22"/>
          <w:szCs w:val="22"/>
          <w:lang w:val="en-GB"/>
        </w:rPr>
      </w:pPr>
    </w:p>
    <w:p w14:paraId="5C7DC618" w14:textId="77777777" w:rsidR="00BE36DC" w:rsidRPr="00750272" w:rsidRDefault="00BE36DC" w:rsidP="00D038B8">
      <w:pPr>
        <w:jc w:val="both"/>
        <w:rPr>
          <w:rFonts w:ascii="Segoe UI" w:hAnsi="Segoe UI" w:cs="Segoe UI"/>
          <w:color w:val="000000"/>
          <w:sz w:val="22"/>
          <w:szCs w:val="22"/>
          <w:shd w:val="clear" w:color="auto" w:fill="FFFFFF"/>
        </w:rPr>
      </w:pPr>
      <w:r w:rsidRPr="00750272">
        <w:rPr>
          <w:rFonts w:ascii="Segoe UI" w:hAnsi="Segoe UI" w:cs="Segoe UI"/>
          <w:color w:val="000000"/>
          <w:sz w:val="22"/>
          <w:szCs w:val="22"/>
          <w:shd w:val="clear" w:color="auto" w:fill="FFFFFF"/>
        </w:rPr>
        <w:t xml:space="preserve">Our academies each have at least eight INSET days per year (with three of those solely dedicated to planning), and an ongoing group-wide wellbeing </w:t>
      </w:r>
      <w:proofErr w:type="spellStart"/>
      <w:r w:rsidRPr="00750272">
        <w:rPr>
          <w:rFonts w:ascii="Segoe UI" w:hAnsi="Segoe UI" w:cs="Segoe UI"/>
          <w:color w:val="000000"/>
          <w:sz w:val="22"/>
          <w:szCs w:val="22"/>
          <w:shd w:val="clear" w:color="auto" w:fill="FFFFFF"/>
        </w:rPr>
        <w:t>programme</w:t>
      </w:r>
      <w:proofErr w:type="spellEnd"/>
      <w:r w:rsidRPr="00750272">
        <w:rPr>
          <w:rFonts w:ascii="Segoe UI" w:hAnsi="Segoe UI" w:cs="Segoe UI"/>
          <w:color w:val="000000"/>
          <w:sz w:val="22"/>
          <w:szCs w:val="22"/>
          <w:shd w:val="clear" w:color="auto" w:fill="FFFFFF"/>
        </w:rPr>
        <w:t xml:space="preserve">. It's an ethos we call ‘the best in everyone’. We are working hard to become a more diverse </w:t>
      </w:r>
      <w:proofErr w:type="spellStart"/>
      <w:r w:rsidRPr="00750272">
        <w:rPr>
          <w:rFonts w:ascii="Segoe UI" w:hAnsi="Segoe UI" w:cs="Segoe UI"/>
          <w:color w:val="000000"/>
          <w:sz w:val="22"/>
          <w:szCs w:val="22"/>
          <w:shd w:val="clear" w:color="auto" w:fill="FFFFFF"/>
        </w:rPr>
        <w:t>organisation</w:t>
      </w:r>
      <w:proofErr w:type="spellEnd"/>
      <w:r w:rsidRPr="00750272">
        <w:rPr>
          <w:rFonts w:ascii="Segoe UI" w:hAnsi="Segoe UI" w:cs="Segoe UI"/>
          <w:color w:val="000000"/>
          <w:sz w:val="22"/>
          <w:szCs w:val="22"/>
          <w:shd w:val="clear" w:color="auto" w:fill="FFFFFF"/>
        </w:rPr>
        <w:t xml:space="preserve"> – which is key to our commitment to bringing out the best in everyone. </w:t>
      </w:r>
    </w:p>
    <w:p w14:paraId="553CD5D8" w14:textId="4FED2FBF" w:rsidR="004C6A0A" w:rsidRDefault="004C6A0A" w:rsidP="009D5C8A">
      <w:pPr>
        <w:spacing w:line="360" w:lineRule="auto"/>
        <w:jc w:val="both"/>
        <w:rPr>
          <w:rFonts w:ascii="Segoe UI" w:eastAsia="Calibri" w:hAnsi="Segoe UI" w:cs="Segoe UI"/>
          <w:sz w:val="22"/>
          <w:szCs w:val="22"/>
          <w:lang w:val="en-GB"/>
        </w:rPr>
      </w:pPr>
    </w:p>
    <w:p w14:paraId="594D9DD5" w14:textId="11ACE05B" w:rsidR="00D038B8" w:rsidRDefault="00D038B8" w:rsidP="009D5C8A">
      <w:pPr>
        <w:spacing w:line="360" w:lineRule="auto"/>
        <w:jc w:val="both"/>
        <w:rPr>
          <w:rFonts w:ascii="Segoe UI" w:eastAsia="Calibri" w:hAnsi="Segoe UI" w:cs="Segoe UI"/>
          <w:sz w:val="22"/>
          <w:szCs w:val="22"/>
          <w:lang w:val="en-GB"/>
        </w:rPr>
      </w:pPr>
    </w:p>
    <w:p w14:paraId="3027ACB8" w14:textId="7D19E861" w:rsidR="00D038B8" w:rsidRDefault="00D038B8" w:rsidP="009D5C8A">
      <w:pPr>
        <w:spacing w:line="360" w:lineRule="auto"/>
        <w:jc w:val="both"/>
        <w:rPr>
          <w:rFonts w:ascii="Segoe UI" w:eastAsia="Calibri" w:hAnsi="Segoe UI" w:cs="Segoe UI"/>
          <w:sz w:val="22"/>
          <w:szCs w:val="22"/>
          <w:lang w:val="en-GB"/>
        </w:rPr>
      </w:pPr>
    </w:p>
    <w:p w14:paraId="65F4D3C3" w14:textId="7C6CC9DC" w:rsidR="00D038B8" w:rsidRDefault="00D038B8" w:rsidP="009D5C8A">
      <w:pPr>
        <w:spacing w:line="360" w:lineRule="auto"/>
        <w:jc w:val="both"/>
        <w:rPr>
          <w:rFonts w:ascii="Segoe UI" w:eastAsia="Calibri" w:hAnsi="Segoe UI" w:cs="Segoe UI"/>
          <w:sz w:val="22"/>
          <w:szCs w:val="22"/>
          <w:lang w:val="en-GB"/>
        </w:rPr>
      </w:pPr>
    </w:p>
    <w:p w14:paraId="7488FDF2" w14:textId="46832506" w:rsidR="00D038B8" w:rsidRDefault="00D038B8" w:rsidP="009D5C8A">
      <w:pPr>
        <w:spacing w:line="360" w:lineRule="auto"/>
        <w:jc w:val="both"/>
        <w:rPr>
          <w:rFonts w:ascii="Segoe UI" w:eastAsia="Calibri" w:hAnsi="Segoe UI" w:cs="Segoe UI"/>
          <w:sz w:val="22"/>
          <w:szCs w:val="22"/>
          <w:lang w:val="en-GB"/>
        </w:rPr>
      </w:pPr>
    </w:p>
    <w:p w14:paraId="3030379D" w14:textId="44D2531C" w:rsidR="00D038B8" w:rsidRDefault="00D038B8" w:rsidP="009D5C8A">
      <w:pPr>
        <w:spacing w:line="360" w:lineRule="auto"/>
        <w:jc w:val="both"/>
        <w:rPr>
          <w:rFonts w:ascii="Segoe UI" w:eastAsia="Calibri" w:hAnsi="Segoe UI" w:cs="Segoe UI"/>
          <w:sz w:val="22"/>
          <w:szCs w:val="22"/>
          <w:lang w:val="en-GB"/>
        </w:rPr>
      </w:pPr>
    </w:p>
    <w:p w14:paraId="53CB212D" w14:textId="32C4AA8B" w:rsidR="00D038B8" w:rsidRDefault="00D038B8" w:rsidP="009D5C8A">
      <w:pPr>
        <w:spacing w:line="360" w:lineRule="auto"/>
        <w:jc w:val="both"/>
        <w:rPr>
          <w:rFonts w:ascii="Segoe UI" w:eastAsia="Calibri" w:hAnsi="Segoe UI" w:cs="Segoe UI"/>
          <w:sz w:val="22"/>
          <w:szCs w:val="22"/>
          <w:lang w:val="en-GB"/>
        </w:rPr>
      </w:pPr>
    </w:p>
    <w:p w14:paraId="3DCF5F40" w14:textId="57860266" w:rsidR="00D038B8" w:rsidRDefault="00D038B8" w:rsidP="009D5C8A">
      <w:pPr>
        <w:spacing w:line="360" w:lineRule="auto"/>
        <w:jc w:val="both"/>
        <w:rPr>
          <w:rFonts w:ascii="Segoe UI" w:eastAsia="Calibri" w:hAnsi="Segoe UI" w:cs="Segoe UI"/>
          <w:sz w:val="22"/>
          <w:szCs w:val="22"/>
          <w:lang w:val="en-GB"/>
        </w:rPr>
      </w:pPr>
    </w:p>
    <w:p w14:paraId="4B16EF53" w14:textId="49E82F0C" w:rsidR="00D038B8" w:rsidRDefault="00D038B8" w:rsidP="009D5C8A">
      <w:pPr>
        <w:spacing w:line="360" w:lineRule="auto"/>
        <w:jc w:val="both"/>
        <w:rPr>
          <w:rFonts w:ascii="Segoe UI" w:eastAsia="Calibri" w:hAnsi="Segoe UI" w:cs="Segoe UI"/>
          <w:sz w:val="22"/>
          <w:szCs w:val="22"/>
          <w:lang w:val="en-GB"/>
        </w:rPr>
      </w:pPr>
    </w:p>
    <w:p w14:paraId="6B61CEC7" w14:textId="224685F5" w:rsidR="00D038B8" w:rsidRDefault="00D038B8" w:rsidP="009D5C8A">
      <w:pPr>
        <w:spacing w:line="360" w:lineRule="auto"/>
        <w:jc w:val="both"/>
        <w:rPr>
          <w:rFonts w:ascii="Segoe UI" w:eastAsia="Calibri" w:hAnsi="Segoe UI" w:cs="Segoe UI"/>
          <w:sz w:val="22"/>
          <w:szCs w:val="22"/>
          <w:lang w:val="en-GB"/>
        </w:rPr>
      </w:pPr>
    </w:p>
    <w:p w14:paraId="068DBD95" w14:textId="06AEABBD" w:rsidR="00D038B8" w:rsidRDefault="00D038B8" w:rsidP="009D5C8A">
      <w:pPr>
        <w:spacing w:line="360" w:lineRule="auto"/>
        <w:jc w:val="both"/>
        <w:rPr>
          <w:rFonts w:ascii="Segoe UI" w:eastAsia="Calibri" w:hAnsi="Segoe UI" w:cs="Segoe UI"/>
          <w:sz w:val="22"/>
          <w:szCs w:val="22"/>
          <w:lang w:val="en-GB"/>
        </w:rPr>
      </w:pPr>
    </w:p>
    <w:p w14:paraId="75FF2462" w14:textId="5823C2AE" w:rsidR="00D038B8" w:rsidRDefault="00D038B8" w:rsidP="009D5C8A">
      <w:pPr>
        <w:spacing w:line="360" w:lineRule="auto"/>
        <w:jc w:val="both"/>
        <w:rPr>
          <w:rFonts w:ascii="Segoe UI" w:eastAsia="Calibri" w:hAnsi="Segoe UI" w:cs="Segoe UI"/>
          <w:sz w:val="22"/>
          <w:szCs w:val="22"/>
          <w:lang w:val="en-GB"/>
        </w:rPr>
      </w:pPr>
    </w:p>
    <w:p w14:paraId="6EF06972" w14:textId="180A2B42" w:rsidR="00D038B8" w:rsidRDefault="00D038B8" w:rsidP="009D5C8A">
      <w:pPr>
        <w:spacing w:line="360" w:lineRule="auto"/>
        <w:jc w:val="both"/>
        <w:rPr>
          <w:rFonts w:ascii="Segoe UI" w:eastAsia="Calibri" w:hAnsi="Segoe UI" w:cs="Segoe UI"/>
          <w:sz w:val="22"/>
          <w:szCs w:val="22"/>
          <w:lang w:val="en-GB"/>
        </w:rPr>
      </w:pPr>
    </w:p>
    <w:p w14:paraId="592A4BBB" w14:textId="77777777" w:rsidR="00D038B8" w:rsidRPr="00750272" w:rsidRDefault="00D038B8" w:rsidP="009D5C8A">
      <w:pPr>
        <w:spacing w:line="360" w:lineRule="auto"/>
        <w:jc w:val="both"/>
        <w:rPr>
          <w:rFonts w:ascii="Segoe UI" w:eastAsia="Calibri" w:hAnsi="Segoe UI" w:cs="Segoe UI"/>
          <w:sz w:val="22"/>
          <w:szCs w:val="22"/>
          <w:lang w:val="en-GB"/>
        </w:rPr>
      </w:pPr>
    </w:p>
    <w:p w14:paraId="05B06B4A" w14:textId="7E8EC794" w:rsidR="004618FC" w:rsidRPr="00750272" w:rsidRDefault="00826E28" w:rsidP="00B5568C">
      <w:pPr>
        <w:pStyle w:val="Default"/>
        <w:spacing w:after="200"/>
        <w:rPr>
          <w:rFonts w:ascii="Segoe UI" w:hAnsi="Segoe UI" w:cs="Segoe UI"/>
          <w:color w:val="002060"/>
          <w:sz w:val="22"/>
          <w:szCs w:val="22"/>
        </w:rPr>
      </w:pPr>
      <w:r w:rsidRPr="00750272">
        <w:rPr>
          <w:rFonts w:ascii="Segoe UI" w:hAnsi="Segoe UI" w:cs="Segoe UI"/>
          <w:b/>
          <w:bCs/>
          <w:color w:val="002060"/>
          <w:sz w:val="22"/>
          <w:szCs w:val="22"/>
        </w:rPr>
        <w:lastRenderedPageBreak/>
        <w:t>J</w:t>
      </w:r>
      <w:r w:rsidR="004618FC" w:rsidRPr="00750272">
        <w:rPr>
          <w:rFonts w:ascii="Segoe UI" w:hAnsi="Segoe UI" w:cs="Segoe UI"/>
          <w:b/>
          <w:bCs/>
          <w:color w:val="002060"/>
          <w:sz w:val="22"/>
          <w:szCs w:val="22"/>
        </w:rPr>
        <w:t xml:space="preserve">ob Description </w:t>
      </w:r>
      <w:r w:rsidR="000005C2" w:rsidRPr="00750272">
        <w:rPr>
          <w:rFonts w:ascii="Segoe UI" w:hAnsi="Segoe UI" w:cs="Segoe UI"/>
          <w:b/>
          <w:bCs/>
          <w:color w:val="002060"/>
          <w:sz w:val="22"/>
          <w:szCs w:val="22"/>
        </w:rPr>
        <w:t>–</w:t>
      </w:r>
      <w:r w:rsidR="00CF1E2D" w:rsidRPr="00750272">
        <w:rPr>
          <w:rFonts w:ascii="Segoe UI" w:hAnsi="Segoe UI" w:cs="Segoe UI"/>
          <w:b/>
          <w:bCs/>
          <w:color w:val="002060"/>
          <w:sz w:val="22"/>
          <w:szCs w:val="22"/>
        </w:rPr>
        <w:t xml:space="preserve"> </w:t>
      </w:r>
      <w:r w:rsidR="00B31E33">
        <w:rPr>
          <w:rFonts w:ascii="Segoe UI" w:hAnsi="Segoe UI" w:cs="Segoe UI"/>
          <w:b/>
          <w:bCs/>
          <w:color w:val="002060"/>
          <w:sz w:val="22"/>
          <w:szCs w:val="22"/>
        </w:rPr>
        <w:t xml:space="preserve">Learning Support Assistant </w:t>
      </w:r>
    </w:p>
    <w:p w14:paraId="0893E533" w14:textId="08CFE575" w:rsidR="004618FC" w:rsidRPr="00750272" w:rsidRDefault="004618FC" w:rsidP="004618FC">
      <w:pPr>
        <w:pStyle w:val="Default"/>
        <w:spacing w:after="120"/>
        <w:rPr>
          <w:rFonts w:ascii="Segoe UI" w:hAnsi="Segoe UI" w:cs="Segoe UI"/>
          <w:sz w:val="22"/>
          <w:szCs w:val="22"/>
        </w:rPr>
      </w:pPr>
      <w:r w:rsidRPr="0AD7A43C">
        <w:rPr>
          <w:rFonts w:ascii="Segoe UI" w:hAnsi="Segoe UI" w:cs="Segoe UI"/>
          <w:b/>
          <w:bCs/>
          <w:sz w:val="22"/>
          <w:szCs w:val="22"/>
        </w:rPr>
        <w:t>Directly reporting to:</w:t>
      </w:r>
      <w:r w:rsidR="002B4402" w:rsidRPr="0AD7A43C">
        <w:rPr>
          <w:rFonts w:ascii="Segoe UI" w:hAnsi="Segoe UI" w:cs="Segoe UI"/>
          <w:sz w:val="22"/>
          <w:szCs w:val="22"/>
        </w:rPr>
        <w:t xml:space="preserve"> </w:t>
      </w:r>
      <w:r w:rsidR="00B31E33" w:rsidRPr="0AD7A43C">
        <w:rPr>
          <w:rFonts w:ascii="Segoe UI" w:hAnsi="Segoe UI" w:cs="Segoe UI"/>
          <w:sz w:val="22"/>
          <w:szCs w:val="22"/>
        </w:rPr>
        <w:t>SENCO</w:t>
      </w:r>
    </w:p>
    <w:tbl>
      <w:tblPr>
        <w:tblStyle w:val="TableGrid0"/>
        <w:tblW w:w="10088" w:type="dxa"/>
        <w:tblInd w:w="-312" w:type="dxa"/>
        <w:tblCellMar>
          <w:top w:w="46" w:type="dxa"/>
          <w:left w:w="106" w:type="dxa"/>
          <w:right w:w="58" w:type="dxa"/>
        </w:tblCellMar>
        <w:tblLook w:val="04A0" w:firstRow="1" w:lastRow="0" w:firstColumn="1" w:lastColumn="0" w:noHBand="0" w:noVBand="1"/>
      </w:tblPr>
      <w:tblGrid>
        <w:gridCol w:w="2268"/>
        <w:gridCol w:w="7820"/>
      </w:tblGrid>
      <w:tr w:rsidR="00B31E33" w14:paraId="492AF779" w14:textId="77777777" w:rsidTr="00B31E33">
        <w:trPr>
          <w:trHeight w:val="401"/>
        </w:trPr>
        <w:tc>
          <w:tcPr>
            <w:tcW w:w="2268" w:type="dxa"/>
            <w:tcBorders>
              <w:top w:val="single" w:sz="4" w:space="0" w:color="000000"/>
              <w:left w:val="single" w:sz="4" w:space="0" w:color="000000"/>
              <w:bottom w:val="single" w:sz="4" w:space="0" w:color="000000"/>
              <w:right w:val="single" w:sz="4" w:space="0" w:color="000000"/>
            </w:tcBorders>
          </w:tcPr>
          <w:p w14:paraId="2AFB769D" w14:textId="77777777" w:rsidR="00B31E33" w:rsidRPr="00B31E33" w:rsidRDefault="00B31E33" w:rsidP="00EC254B">
            <w:pPr>
              <w:rPr>
                <w:rFonts w:ascii="Segoe UI" w:hAnsi="Segoe UI" w:cs="Segoe UI"/>
              </w:rPr>
            </w:pPr>
            <w:r w:rsidRPr="00B31E33">
              <w:rPr>
                <w:rFonts w:ascii="Segoe UI" w:hAnsi="Segoe UI" w:cs="Segoe UI"/>
                <w:b/>
              </w:rPr>
              <w:t xml:space="preserve">Post Title </w:t>
            </w:r>
          </w:p>
        </w:tc>
        <w:tc>
          <w:tcPr>
            <w:tcW w:w="7820" w:type="dxa"/>
            <w:tcBorders>
              <w:top w:val="single" w:sz="4" w:space="0" w:color="000000"/>
              <w:left w:val="single" w:sz="4" w:space="0" w:color="000000"/>
              <w:bottom w:val="single" w:sz="4" w:space="0" w:color="000000"/>
              <w:right w:val="single" w:sz="4" w:space="0" w:color="000000"/>
            </w:tcBorders>
          </w:tcPr>
          <w:p w14:paraId="0C0223FA" w14:textId="04623B20" w:rsidR="00B31E33" w:rsidRPr="00B31E33" w:rsidRDefault="00B31E33" w:rsidP="00EC254B">
            <w:pPr>
              <w:ind w:left="2"/>
              <w:rPr>
                <w:rFonts w:ascii="Segoe UI" w:hAnsi="Segoe UI" w:cs="Segoe UI"/>
              </w:rPr>
            </w:pPr>
            <w:r>
              <w:rPr>
                <w:rFonts w:ascii="Segoe UI" w:hAnsi="Segoe UI" w:cs="Segoe UI"/>
              </w:rPr>
              <w:t>LSA</w:t>
            </w:r>
          </w:p>
        </w:tc>
      </w:tr>
      <w:tr w:rsidR="00B31E33" w14:paraId="55E7BE1A" w14:textId="77777777" w:rsidTr="00B31E33">
        <w:trPr>
          <w:trHeight w:val="278"/>
        </w:trPr>
        <w:tc>
          <w:tcPr>
            <w:tcW w:w="2268" w:type="dxa"/>
            <w:tcBorders>
              <w:top w:val="single" w:sz="4" w:space="0" w:color="000000"/>
              <w:left w:val="single" w:sz="4" w:space="0" w:color="000000"/>
              <w:bottom w:val="single" w:sz="4" w:space="0" w:color="000000"/>
              <w:right w:val="single" w:sz="4" w:space="0" w:color="000000"/>
            </w:tcBorders>
          </w:tcPr>
          <w:p w14:paraId="1064CC01" w14:textId="77777777" w:rsidR="00B31E33" w:rsidRPr="00B31E33" w:rsidRDefault="00B31E33" w:rsidP="00EC254B">
            <w:pPr>
              <w:rPr>
                <w:rFonts w:ascii="Segoe UI" w:hAnsi="Segoe UI" w:cs="Segoe UI"/>
              </w:rPr>
            </w:pPr>
            <w:r w:rsidRPr="00B31E33">
              <w:rPr>
                <w:rFonts w:ascii="Segoe UI" w:hAnsi="Segoe UI" w:cs="Segoe UI"/>
                <w:b/>
              </w:rPr>
              <w:t xml:space="preserve">Disclosure level </w:t>
            </w:r>
          </w:p>
        </w:tc>
        <w:tc>
          <w:tcPr>
            <w:tcW w:w="7820" w:type="dxa"/>
            <w:tcBorders>
              <w:top w:val="single" w:sz="4" w:space="0" w:color="000000"/>
              <w:left w:val="single" w:sz="4" w:space="0" w:color="000000"/>
              <w:bottom w:val="single" w:sz="4" w:space="0" w:color="000000"/>
              <w:right w:val="single" w:sz="4" w:space="0" w:color="000000"/>
            </w:tcBorders>
          </w:tcPr>
          <w:p w14:paraId="05F2FD30" w14:textId="77777777" w:rsidR="00B31E33" w:rsidRPr="00B31E33" w:rsidRDefault="00B31E33" w:rsidP="00EC254B">
            <w:pPr>
              <w:ind w:left="2"/>
              <w:rPr>
                <w:rFonts w:ascii="Segoe UI" w:hAnsi="Segoe UI" w:cs="Segoe UI"/>
              </w:rPr>
            </w:pPr>
            <w:r w:rsidRPr="00B31E33">
              <w:rPr>
                <w:rFonts w:ascii="Segoe UI" w:hAnsi="Segoe UI" w:cs="Segoe UI"/>
              </w:rPr>
              <w:t xml:space="preserve">Enhanced </w:t>
            </w:r>
          </w:p>
        </w:tc>
      </w:tr>
      <w:tr w:rsidR="00B31E33" w14:paraId="321B0DE1" w14:textId="77777777" w:rsidTr="00B31E33">
        <w:trPr>
          <w:trHeight w:val="1333"/>
        </w:trPr>
        <w:tc>
          <w:tcPr>
            <w:tcW w:w="2268" w:type="dxa"/>
            <w:tcBorders>
              <w:top w:val="single" w:sz="4" w:space="0" w:color="000000"/>
              <w:left w:val="single" w:sz="4" w:space="0" w:color="000000"/>
              <w:bottom w:val="single" w:sz="4" w:space="0" w:color="000000"/>
              <w:right w:val="single" w:sz="4" w:space="0" w:color="000000"/>
            </w:tcBorders>
          </w:tcPr>
          <w:p w14:paraId="3674D6F8" w14:textId="77777777" w:rsidR="00B31E33" w:rsidRPr="00B31E33" w:rsidRDefault="00B31E33" w:rsidP="00EC254B">
            <w:pPr>
              <w:rPr>
                <w:rFonts w:ascii="Segoe UI" w:hAnsi="Segoe UI" w:cs="Segoe UI"/>
              </w:rPr>
            </w:pPr>
            <w:r w:rsidRPr="00B31E33">
              <w:rPr>
                <w:rFonts w:ascii="Segoe UI" w:hAnsi="Segoe UI" w:cs="Segoe UI"/>
                <w:b/>
              </w:rPr>
              <w:t xml:space="preserve">Purpose </w:t>
            </w:r>
          </w:p>
        </w:tc>
        <w:tc>
          <w:tcPr>
            <w:tcW w:w="7820" w:type="dxa"/>
            <w:tcBorders>
              <w:top w:val="single" w:sz="4" w:space="0" w:color="000000"/>
              <w:left w:val="single" w:sz="4" w:space="0" w:color="000000"/>
              <w:bottom w:val="single" w:sz="4" w:space="0" w:color="000000"/>
              <w:right w:val="single" w:sz="4" w:space="0" w:color="000000"/>
            </w:tcBorders>
          </w:tcPr>
          <w:p w14:paraId="3B67B4AC" w14:textId="45B07FBC" w:rsidR="00B31E33" w:rsidRPr="00B31E33" w:rsidRDefault="00B31E33" w:rsidP="00B31E33">
            <w:pPr>
              <w:pStyle w:val="ListParagraph"/>
              <w:numPr>
                <w:ilvl w:val="0"/>
                <w:numId w:val="32"/>
              </w:numPr>
              <w:spacing w:line="239" w:lineRule="auto"/>
              <w:rPr>
                <w:rFonts w:ascii="Segoe UI" w:hAnsi="Segoe UI" w:cs="Segoe UI"/>
                <w:sz w:val="22"/>
                <w:szCs w:val="22"/>
              </w:rPr>
            </w:pPr>
            <w:r w:rsidRPr="00B31E33">
              <w:rPr>
                <w:rFonts w:ascii="Segoe UI" w:hAnsi="Segoe UI" w:cs="Segoe UI"/>
                <w:sz w:val="22"/>
                <w:szCs w:val="22"/>
              </w:rPr>
              <w:t xml:space="preserve">To work with the SENCo &amp; SLT to support students who have specific learning needs, experience emotional and behavioural difficulties, who are withdrawn or isolated or display school phobic reactions. </w:t>
            </w:r>
          </w:p>
          <w:p w14:paraId="31B7C7D3" w14:textId="77777777" w:rsidR="00B31E33" w:rsidRDefault="00B31E33" w:rsidP="00B31E33">
            <w:pPr>
              <w:pStyle w:val="ListParagraph"/>
              <w:numPr>
                <w:ilvl w:val="0"/>
                <w:numId w:val="32"/>
              </w:numPr>
              <w:spacing w:line="239" w:lineRule="auto"/>
              <w:rPr>
                <w:rFonts w:ascii="Segoe UI" w:hAnsi="Segoe UI" w:cs="Segoe UI"/>
                <w:sz w:val="22"/>
                <w:szCs w:val="22"/>
              </w:rPr>
            </w:pPr>
            <w:r w:rsidRPr="00B31E33">
              <w:rPr>
                <w:rFonts w:ascii="Segoe UI" w:hAnsi="Segoe UI" w:cs="Segoe UI"/>
                <w:sz w:val="22"/>
                <w:szCs w:val="22"/>
              </w:rPr>
              <w:t xml:space="preserve">To support the planning, delivery and evaluation of appropriate alternative provision interventions as directed. </w:t>
            </w:r>
          </w:p>
          <w:p w14:paraId="148AF664" w14:textId="2AA25C33" w:rsidR="00D038B8" w:rsidRPr="00B31E33" w:rsidRDefault="00D038B8" w:rsidP="00D038B8">
            <w:pPr>
              <w:pStyle w:val="ListParagraph"/>
              <w:spacing w:line="239" w:lineRule="auto"/>
              <w:ind w:left="722"/>
              <w:rPr>
                <w:rFonts w:ascii="Segoe UI" w:hAnsi="Segoe UI" w:cs="Segoe UI"/>
                <w:sz w:val="22"/>
                <w:szCs w:val="22"/>
              </w:rPr>
            </w:pPr>
          </w:p>
        </w:tc>
      </w:tr>
      <w:tr w:rsidR="00B31E33" w:rsidRPr="001D7774" w14:paraId="40BCCFC0" w14:textId="77777777" w:rsidTr="00B31E33">
        <w:trPr>
          <w:trHeight w:val="1620"/>
        </w:trPr>
        <w:tc>
          <w:tcPr>
            <w:tcW w:w="2268" w:type="dxa"/>
            <w:tcBorders>
              <w:top w:val="single" w:sz="4" w:space="0" w:color="000000"/>
              <w:left w:val="single" w:sz="4" w:space="0" w:color="000000"/>
              <w:bottom w:val="single" w:sz="4" w:space="0" w:color="000000"/>
              <w:right w:val="single" w:sz="4" w:space="0" w:color="000000"/>
            </w:tcBorders>
          </w:tcPr>
          <w:p w14:paraId="52F04961" w14:textId="77777777" w:rsidR="00B31E33" w:rsidRPr="00B31E33" w:rsidRDefault="00B31E33" w:rsidP="00EC254B">
            <w:pPr>
              <w:rPr>
                <w:rFonts w:ascii="Segoe UI" w:hAnsi="Segoe UI" w:cs="Segoe UI"/>
                <w:b/>
                <w:i/>
              </w:rPr>
            </w:pPr>
            <w:r w:rsidRPr="00B31E33">
              <w:rPr>
                <w:rFonts w:ascii="Segoe UI" w:hAnsi="Segoe UI" w:cs="Segoe UI"/>
                <w:b/>
              </w:rPr>
              <w:t>Working with Students</w:t>
            </w:r>
          </w:p>
        </w:tc>
        <w:tc>
          <w:tcPr>
            <w:tcW w:w="7820" w:type="dxa"/>
            <w:tcBorders>
              <w:top w:val="single" w:sz="4" w:space="0" w:color="000000"/>
              <w:left w:val="single" w:sz="4" w:space="0" w:color="000000"/>
              <w:bottom w:val="single" w:sz="4" w:space="0" w:color="000000"/>
              <w:right w:val="single" w:sz="4" w:space="0" w:color="000000"/>
            </w:tcBorders>
          </w:tcPr>
          <w:p w14:paraId="673BE381" w14:textId="77777777" w:rsidR="00B31E33" w:rsidRPr="00B31E33" w:rsidRDefault="00B31E33" w:rsidP="00B31E33">
            <w:pPr>
              <w:pStyle w:val="ListParagraph"/>
              <w:numPr>
                <w:ilvl w:val="0"/>
                <w:numId w:val="32"/>
              </w:numPr>
              <w:spacing w:line="239" w:lineRule="auto"/>
              <w:rPr>
                <w:rFonts w:ascii="Segoe UI" w:hAnsi="Segoe UI" w:cs="Segoe UI"/>
                <w:i/>
                <w:sz w:val="22"/>
                <w:szCs w:val="22"/>
              </w:rPr>
            </w:pPr>
            <w:r w:rsidRPr="00B31E33">
              <w:rPr>
                <w:rFonts w:ascii="Segoe UI" w:hAnsi="Segoe UI" w:cs="Segoe UI"/>
                <w:sz w:val="22"/>
                <w:szCs w:val="22"/>
              </w:rPr>
              <w:t>To aid the pupil to learn as effectively as possible both in group situations and on his/her own by, for example:</w:t>
            </w:r>
          </w:p>
          <w:p w14:paraId="7F93C0D3" w14:textId="77777777" w:rsidR="00B31E33" w:rsidRPr="00B31E33" w:rsidRDefault="00B31E33" w:rsidP="00B31E33">
            <w:pPr>
              <w:pStyle w:val="ListParagraph"/>
              <w:numPr>
                <w:ilvl w:val="0"/>
                <w:numId w:val="33"/>
              </w:numPr>
              <w:spacing w:line="239" w:lineRule="auto"/>
              <w:rPr>
                <w:rFonts w:ascii="Segoe UI" w:hAnsi="Segoe UI" w:cs="Segoe UI"/>
                <w:i/>
                <w:sz w:val="22"/>
                <w:szCs w:val="22"/>
              </w:rPr>
            </w:pPr>
            <w:r w:rsidRPr="00B31E33">
              <w:rPr>
                <w:rFonts w:ascii="Segoe UI" w:hAnsi="Segoe UI" w:cs="Segoe UI"/>
                <w:sz w:val="22"/>
                <w:szCs w:val="22"/>
              </w:rPr>
              <w:t>Clarifying and explaining instructions.</w:t>
            </w:r>
          </w:p>
          <w:p w14:paraId="62594D3F" w14:textId="77777777" w:rsidR="00B31E33" w:rsidRPr="00B31E33" w:rsidRDefault="00B31E33" w:rsidP="00B31E33">
            <w:pPr>
              <w:pStyle w:val="ListParagraph"/>
              <w:numPr>
                <w:ilvl w:val="0"/>
                <w:numId w:val="33"/>
              </w:numPr>
              <w:spacing w:line="239" w:lineRule="auto"/>
              <w:rPr>
                <w:rFonts w:ascii="Segoe UI" w:hAnsi="Segoe UI" w:cs="Segoe UI"/>
                <w:i/>
                <w:sz w:val="22"/>
                <w:szCs w:val="22"/>
              </w:rPr>
            </w:pPr>
            <w:r w:rsidRPr="00B31E33">
              <w:rPr>
                <w:rFonts w:ascii="Segoe UI" w:hAnsi="Segoe UI" w:cs="Segoe UI"/>
                <w:sz w:val="22"/>
                <w:szCs w:val="22"/>
              </w:rPr>
              <w:t>Ensuring the pupil can use equipment and materials provided.</w:t>
            </w:r>
          </w:p>
          <w:p w14:paraId="16F547A0" w14:textId="77777777" w:rsidR="00B31E33" w:rsidRPr="00B31E33" w:rsidRDefault="00B31E33" w:rsidP="00B31E33">
            <w:pPr>
              <w:pStyle w:val="ListParagraph"/>
              <w:numPr>
                <w:ilvl w:val="0"/>
                <w:numId w:val="33"/>
              </w:numPr>
              <w:spacing w:line="239" w:lineRule="auto"/>
              <w:rPr>
                <w:rFonts w:ascii="Segoe UI" w:hAnsi="Segoe UI" w:cs="Segoe UI"/>
                <w:i/>
                <w:sz w:val="22"/>
                <w:szCs w:val="22"/>
              </w:rPr>
            </w:pPr>
            <w:r w:rsidRPr="00B31E33">
              <w:rPr>
                <w:rFonts w:ascii="Segoe UI" w:hAnsi="Segoe UI" w:cs="Segoe UI"/>
                <w:sz w:val="22"/>
                <w:szCs w:val="22"/>
              </w:rPr>
              <w:t>Motivating and encouraging the pupil(s) as required by providing levels of individual attention, reassurance and help with learning tasks as appropriate to pupils’ needs.</w:t>
            </w:r>
          </w:p>
          <w:p w14:paraId="5AC98184" w14:textId="77777777" w:rsidR="00B31E33" w:rsidRPr="00B31E33" w:rsidRDefault="00B31E33" w:rsidP="00B31E33">
            <w:pPr>
              <w:pStyle w:val="ListParagraph"/>
              <w:numPr>
                <w:ilvl w:val="0"/>
                <w:numId w:val="33"/>
              </w:numPr>
              <w:spacing w:line="239" w:lineRule="auto"/>
              <w:rPr>
                <w:rFonts w:ascii="Segoe UI" w:hAnsi="Segoe UI" w:cs="Segoe UI"/>
                <w:i/>
                <w:sz w:val="22"/>
                <w:szCs w:val="22"/>
              </w:rPr>
            </w:pPr>
            <w:r w:rsidRPr="00B31E33">
              <w:rPr>
                <w:rFonts w:ascii="Segoe UI" w:hAnsi="Segoe UI" w:cs="Segoe UI"/>
                <w:sz w:val="22"/>
                <w:szCs w:val="22"/>
              </w:rPr>
              <w:t>Assisting in weaker areas, e.g., speech and language, reading, spelling, numeracy, handwriting/presentation etc.</w:t>
            </w:r>
          </w:p>
          <w:p w14:paraId="7F7A8E39" w14:textId="77777777" w:rsidR="00B31E33" w:rsidRPr="00B31E33" w:rsidRDefault="00B31E33" w:rsidP="00B31E33">
            <w:pPr>
              <w:pStyle w:val="ListParagraph"/>
              <w:numPr>
                <w:ilvl w:val="0"/>
                <w:numId w:val="33"/>
              </w:numPr>
              <w:spacing w:line="239" w:lineRule="auto"/>
              <w:rPr>
                <w:rFonts w:ascii="Segoe UI" w:hAnsi="Segoe UI" w:cs="Segoe UI"/>
                <w:i/>
                <w:sz w:val="22"/>
                <w:szCs w:val="22"/>
              </w:rPr>
            </w:pPr>
            <w:r w:rsidRPr="00B31E33">
              <w:rPr>
                <w:rFonts w:ascii="Segoe UI" w:hAnsi="Segoe UI" w:cs="Segoe UI"/>
                <w:sz w:val="22"/>
                <w:szCs w:val="22"/>
              </w:rPr>
              <w:t>Using praise, commentary, and assistance to encourage the pupil to concentrate and stay on task.</w:t>
            </w:r>
          </w:p>
          <w:p w14:paraId="1BAF28C8" w14:textId="1F213055" w:rsidR="00B31E33" w:rsidRPr="00B31E33" w:rsidRDefault="00B31E33" w:rsidP="00B31E33">
            <w:pPr>
              <w:pStyle w:val="ListParagraph"/>
              <w:numPr>
                <w:ilvl w:val="0"/>
                <w:numId w:val="33"/>
              </w:numPr>
              <w:spacing w:line="239" w:lineRule="auto"/>
              <w:rPr>
                <w:rFonts w:ascii="Segoe UI" w:hAnsi="Segoe UI" w:cs="Segoe UI"/>
                <w:i/>
                <w:sz w:val="22"/>
                <w:szCs w:val="22"/>
              </w:rPr>
            </w:pPr>
            <w:r w:rsidRPr="00B31E33">
              <w:rPr>
                <w:rFonts w:ascii="Segoe UI" w:hAnsi="Segoe UI" w:cs="Segoe UI"/>
                <w:sz w:val="22"/>
                <w:szCs w:val="22"/>
              </w:rPr>
              <w:t>Liaising with class teacher, SENCo and other professionals about individual education plans (IEPs), contributing to the planning and delivery as appropriate.</w:t>
            </w:r>
          </w:p>
          <w:p w14:paraId="29BC2EBD" w14:textId="5747E8F8" w:rsidR="00B31E33" w:rsidRPr="00B31E33" w:rsidRDefault="00B31E33" w:rsidP="00B31E33">
            <w:pPr>
              <w:pStyle w:val="ListParagraph"/>
              <w:numPr>
                <w:ilvl w:val="0"/>
                <w:numId w:val="33"/>
              </w:numPr>
              <w:spacing w:line="239" w:lineRule="auto"/>
              <w:rPr>
                <w:rFonts w:ascii="Segoe UI" w:hAnsi="Segoe UI" w:cs="Segoe UI"/>
                <w:i/>
                <w:sz w:val="22"/>
                <w:szCs w:val="22"/>
              </w:rPr>
            </w:pPr>
            <w:r w:rsidRPr="00B31E33">
              <w:rPr>
                <w:rFonts w:ascii="Segoe UI" w:hAnsi="Segoe UI" w:cs="Segoe UI"/>
                <w:sz w:val="22"/>
                <w:szCs w:val="22"/>
              </w:rPr>
              <w:t>Providing additional nurture to individuals when requested by the class teacher or SENCo.</w:t>
            </w:r>
          </w:p>
          <w:p w14:paraId="3359D756" w14:textId="77777777" w:rsidR="00B31E33" w:rsidRPr="00B31E33" w:rsidRDefault="00B31E33" w:rsidP="00B31E33">
            <w:pPr>
              <w:pStyle w:val="ListParagraph"/>
              <w:numPr>
                <w:ilvl w:val="0"/>
                <w:numId w:val="33"/>
              </w:numPr>
              <w:spacing w:line="239" w:lineRule="auto"/>
              <w:rPr>
                <w:rFonts w:ascii="Segoe UI" w:hAnsi="Segoe UI" w:cs="Segoe UI"/>
                <w:i/>
                <w:sz w:val="22"/>
                <w:szCs w:val="22"/>
              </w:rPr>
            </w:pPr>
            <w:r w:rsidRPr="00B31E33">
              <w:rPr>
                <w:rFonts w:ascii="Segoe UI" w:hAnsi="Segoe UI" w:cs="Segoe UI"/>
                <w:sz w:val="22"/>
                <w:szCs w:val="22"/>
              </w:rPr>
              <w:t>Consistently and effectively implementing agreed behaviour management strategies.</w:t>
            </w:r>
          </w:p>
          <w:p w14:paraId="18A6CD72" w14:textId="77777777" w:rsidR="00B31E33" w:rsidRPr="00B31E33" w:rsidRDefault="00B31E33" w:rsidP="00B31E33">
            <w:pPr>
              <w:pStyle w:val="ListParagraph"/>
              <w:numPr>
                <w:ilvl w:val="0"/>
                <w:numId w:val="33"/>
              </w:numPr>
              <w:spacing w:line="239" w:lineRule="auto"/>
              <w:rPr>
                <w:rFonts w:ascii="Segoe UI" w:hAnsi="Segoe UI" w:cs="Segoe UI"/>
                <w:i/>
                <w:sz w:val="22"/>
                <w:szCs w:val="22"/>
              </w:rPr>
            </w:pPr>
            <w:r w:rsidRPr="00B31E33">
              <w:rPr>
                <w:rFonts w:ascii="Segoe UI" w:hAnsi="Segoe UI" w:cs="Segoe UI"/>
                <w:sz w:val="22"/>
                <w:szCs w:val="22"/>
              </w:rPr>
              <w:t>Helping to make appropriate resources to support the pupil.</w:t>
            </w:r>
          </w:p>
          <w:p w14:paraId="522441AA" w14:textId="77777777" w:rsidR="00B31E33" w:rsidRPr="00B31E33" w:rsidRDefault="00B31E33" w:rsidP="00EC254B">
            <w:pPr>
              <w:pStyle w:val="ListParagraph"/>
              <w:spacing w:line="239" w:lineRule="auto"/>
              <w:ind w:left="722"/>
              <w:rPr>
                <w:rFonts w:ascii="Segoe UI" w:hAnsi="Segoe UI" w:cs="Segoe UI"/>
                <w:i/>
                <w:sz w:val="22"/>
                <w:szCs w:val="22"/>
              </w:rPr>
            </w:pPr>
          </w:p>
          <w:p w14:paraId="53F7F9E3" w14:textId="77777777" w:rsidR="00B31E33" w:rsidRPr="00B31E33" w:rsidRDefault="00B31E33" w:rsidP="00B31E33">
            <w:pPr>
              <w:pStyle w:val="ListParagraph"/>
              <w:numPr>
                <w:ilvl w:val="0"/>
                <w:numId w:val="32"/>
              </w:numPr>
              <w:spacing w:line="239" w:lineRule="auto"/>
              <w:rPr>
                <w:rFonts w:ascii="Segoe UI" w:hAnsi="Segoe UI" w:cs="Segoe UI"/>
                <w:i/>
                <w:sz w:val="22"/>
                <w:szCs w:val="22"/>
              </w:rPr>
            </w:pPr>
            <w:r w:rsidRPr="00B31E33">
              <w:rPr>
                <w:rFonts w:ascii="Segoe UI" w:hAnsi="Segoe UI" w:cs="Segoe UI"/>
                <w:sz w:val="22"/>
                <w:szCs w:val="22"/>
              </w:rPr>
              <w:t>Understand the intervention strategies to be used to manage the behaviour of students with behaviour and emotional difficulties.</w:t>
            </w:r>
          </w:p>
          <w:p w14:paraId="6B3A5F37" w14:textId="77777777" w:rsidR="00B31E33" w:rsidRPr="00B31E33" w:rsidRDefault="00B31E33" w:rsidP="00B31E33">
            <w:pPr>
              <w:pStyle w:val="ListParagraph"/>
              <w:numPr>
                <w:ilvl w:val="0"/>
                <w:numId w:val="32"/>
              </w:numPr>
              <w:spacing w:line="239" w:lineRule="auto"/>
              <w:rPr>
                <w:rFonts w:ascii="Segoe UI" w:hAnsi="Segoe UI" w:cs="Segoe UI"/>
                <w:i/>
                <w:sz w:val="22"/>
                <w:szCs w:val="22"/>
              </w:rPr>
            </w:pPr>
            <w:r w:rsidRPr="00B31E33">
              <w:rPr>
                <w:rFonts w:ascii="Segoe UI" w:hAnsi="Segoe UI" w:cs="Segoe UI"/>
                <w:sz w:val="22"/>
                <w:szCs w:val="22"/>
              </w:rPr>
              <w:t>Provide support for individual students inside and outside the classroom to enable them to fully participate in activities; support students with specific learning needs and help develop their social skills.</w:t>
            </w:r>
          </w:p>
          <w:p w14:paraId="3963B472" w14:textId="77777777" w:rsidR="00B31E33" w:rsidRPr="00B31E33" w:rsidRDefault="00B31E33" w:rsidP="00B31E33">
            <w:pPr>
              <w:pStyle w:val="ListParagraph"/>
              <w:numPr>
                <w:ilvl w:val="0"/>
                <w:numId w:val="32"/>
              </w:numPr>
              <w:spacing w:line="239" w:lineRule="auto"/>
              <w:ind w:right="297"/>
              <w:rPr>
                <w:rFonts w:ascii="Segoe UI" w:hAnsi="Segoe UI" w:cs="Segoe UI"/>
                <w:sz w:val="22"/>
                <w:szCs w:val="22"/>
              </w:rPr>
            </w:pPr>
            <w:r w:rsidRPr="00B31E33">
              <w:rPr>
                <w:rFonts w:ascii="Segoe UI" w:hAnsi="Segoe UI" w:cs="Segoe UI"/>
                <w:sz w:val="22"/>
                <w:szCs w:val="22"/>
              </w:rPr>
              <w:t xml:space="preserve">Obtain accurate and up-to-date information regarding the nature and level of the student’s needs in Literacy and Numeracy.            </w:t>
            </w:r>
          </w:p>
          <w:p w14:paraId="410E4FCF" w14:textId="77777777" w:rsidR="00B31E33" w:rsidRPr="00B31E33" w:rsidRDefault="00B31E33" w:rsidP="00B31E33">
            <w:pPr>
              <w:numPr>
                <w:ilvl w:val="0"/>
                <w:numId w:val="32"/>
              </w:numPr>
              <w:spacing w:after="46"/>
              <w:jc w:val="both"/>
              <w:rPr>
                <w:rFonts w:ascii="Segoe UI" w:hAnsi="Segoe UI" w:cs="Segoe UI"/>
              </w:rPr>
            </w:pPr>
            <w:r w:rsidRPr="00B31E33">
              <w:rPr>
                <w:rFonts w:ascii="Segoe UI" w:hAnsi="Segoe UI" w:cs="Segoe UI"/>
              </w:rPr>
              <w:t xml:space="preserve">Work collaboratively with others to implement a positive, approach to managing various behaviours displayed by students. </w:t>
            </w:r>
          </w:p>
          <w:p w14:paraId="5D187C3C" w14:textId="77777777" w:rsidR="00B31E33" w:rsidRPr="00B31E33" w:rsidRDefault="00B31E33" w:rsidP="00B31E33">
            <w:pPr>
              <w:pStyle w:val="ListParagraph"/>
              <w:numPr>
                <w:ilvl w:val="0"/>
                <w:numId w:val="32"/>
              </w:numPr>
              <w:spacing w:line="239" w:lineRule="auto"/>
              <w:rPr>
                <w:rFonts w:ascii="Segoe UI" w:hAnsi="Segoe UI" w:cs="Segoe UI"/>
                <w:i/>
                <w:sz w:val="22"/>
                <w:szCs w:val="22"/>
              </w:rPr>
            </w:pPr>
            <w:r w:rsidRPr="00B31E33">
              <w:rPr>
                <w:rFonts w:ascii="Segoe UI" w:hAnsi="Segoe UI" w:cs="Segoe UI"/>
                <w:sz w:val="22"/>
                <w:szCs w:val="22"/>
              </w:rPr>
              <w:lastRenderedPageBreak/>
              <w:t>Recognise and respond appropriately to risks to yourself and/or others during episodes of challenging behaviour.</w:t>
            </w:r>
          </w:p>
          <w:p w14:paraId="0F62E0F1" w14:textId="77777777" w:rsidR="00B31E33" w:rsidRPr="00B31E33" w:rsidRDefault="00B31E33" w:rsidP="00B31E33">
            <w:pPr>
              <w:pStyle w:val="NoSpacing"/>
              <w:numPr>
                <w:ilvl w:val="0"/>
                <w:numId w:val="32"/>
              </w:numPr>
              <w:spacing w:before="0" w:beforeAutospacing="0" w:after="0" w:afterAutospacing="0"/>
              <w:rPr>
                <w:rFonts w:ascii="Segoe UI" w:hAnsi="Segoe UI" w:cs="Segoe UI"/>
                <w:i/>
                <w:iCs/>
              </w:rPr>
            </w:pPr>
            <w:r w:rsidRPr="00B31E33">
              <w:rPr>
                <w:rFonts w:ascii="Segoe UI" w:hAnsi="Segoe UI" w:cs="Segoe UI"/>
                <w:iCs/>
              </w:rPr>
              <w:t>Provide feedback to relevant people on significant aspects of the student’s participation levels and progress.</w:t>
            </w:r>
          </w:p>
          <w:p w14:paraId="5F5C3A8A" w14:textId="77777777" w:rsidR="00B31E33" w:rsidRPr="00B31E33" w:rsidRDefault="00B31E33" w:rsidP="00B31E33">
            <w:pPr>
              <w:pStyle w:val="NoSpacing"/>
              <w:numPr>
                <w:ilvl w:val="0"/>
                <w:numId w:val="32"/>
              </w:numPr>
              <w:spacing w:before="0" w:beforeAutospacing="0" w:after="0" w:afterAutospacing="0"/>
              <w:rPr>
                <w:rFonts w:ascii="Segoe UI" w:hAnsi="Segoe UI" w:cs="Segoe UI"/>
                <w:i/>
                <w:iCs/>
              </w:rPr>
            </w:pPr>
            <w:r w:rsidRPr="00B31E33">
              <w:rPr>
                <w:rFonts w:ascii="Segoe UI" w:hAnsi="Segoe UI" w:cs="Segoe UI"/>
                <w:iCs/>
              </w:rPr>
              <w:t xml:space="preserve">Encourage students to resolve minor conflicts amicably and safely. </w:t>
            </w:r>
          </w:p>
          <w:p w14:paraId="703EBACA" w14:textId="77777777" w:rsidR="00B31E33" w:rsidRPr="00B31E33" w:rsidRDefault="00B31E33" w:rsidP="00B31E33">
            <w:pPr>
              <w:numPr>
                <w:ilvl w:val="0"/>
                <w:numId w:val="32"/>
              </w:numPr>
              <w:jc w:val="both"/>
              <w:rPr>
                <w:rFonts w:ascii="Segoe UI" w:hAnsi="Segoe UI" w:cs="Segoe UI"/>
              </w:rPr>
            </w:pPr>
            <w:r w:rsidRPr="00B31E33">
              <w:rPr>
                <w:rFonts w:ascii="Segoe UI" w:hAnsi="Segoe UI" w:cs="Segoe UI"/>
              </w:rPr>
              <w:t>Input into team newsletter.</w:t>
            </w:r>
          </w:p>
          <w:p w14:paraId="3190BE7C" w14:textId="77777777" w:rsidR="00B31E33" w:rsidRPr="00B31E33" w:rsidRDefault="00B31E33" w:rsidP="00B31E33">
            <w:pPr>
              <w:numPr>
                <w:ilvl w:val="0"/>
                <w:numId w:val="32"/>
              </w:numPr>
              <w:spacing w:after="46"/>
              <w:jc w:val="both"/>
              <w:rPr>
                <w:rFonts w:ascii="Segoe UI" w:hAnsi="Segoe UI" w:cs="Segoe UI"/>
              </w:rPr>
            </w:pPr>
            <w:r w:rsidRPr="00B31E33">
              <w:rPr>
                <w:rFonts w:ascii="Segoe UI" w:hAnsi="Segoe UI" w:cs="Segoe UI"/>
              </w:rPr>
              <w:t xml:space="preserve">Respond appropriately to conflict situations and incidents of inappropriate behaviour. </w:t>
            </w:r>
          </w:p>
          <w:p w14:paraId="18E8727E" w14:textId="77777777" w:rsidR="00B31E33" w:rsidRPr="00B31E33" w:rsidRDefault="00B31E33" w:rsidP="00B31E33">
            <w:pPr>
              <w:numPr>
                <w:ilvl w:val="0"/>
                <w:numId w:val="32"/>
              </w:numPr>
              <w:spacing w:after="46" w:line="239" w:lineRule="auto"/>
              <w:jc w:val="both"/>
              <w:rPr>
                <w:rFonts w:ascii="Segoe UI" w:hAnsi="Segoe UI" w:cs="Segoe UI"/>
              </w:rPr>
            </w:pPr>
            <w:r w:rsidRPr="00B31E33">
              <w:rPr>
                <w:rFonts w:ascii="Segoe UI" w:hAnsi="Segoe UI" w:cs="Segoe UI"/>
              </w:rPr>
              <w:t xml:space="preserve">Recognise and respond to opportunities to remind students of school policies concerning the rights of others and their own responsibilities towards each other. </w:t>
            </w:r>
          </w:p>
          <w:p w14:paraId="287CFE47" w14:textId="77777777" w:rsidR="00B31E33" w:rsidRPr="00B31E33" w:rsidRDefault="00B31E33" w:rsidP="00B31E33">
            <w:pPr>
              <w:numPr>
                <w:ilvl w:val="0"/>
                <w:numId w:val="32"/>
              </w:numPr>
              <w:spacing w:after="59" w:line="238" w:lineRule="auto"/>
              <w:jc w:val="both"/>
              <w:rPr>
                <w:rFonts w:ascii="Segoe UI" w:hAnsi="Segoe UI" w:cs="Segoe UI"/>
              </w:rPr>
            </w:pPr>
            <w:r w:rsidRPr="00B31E33">
              <w:rPr>
                <w:rFonts w:ascii="Segoe UI" w:hAnsi="Segoe UI" w:cs="Segoe UI"/>
              </w:rPr>
              <w:t>Listen carefully to students with behaviour, emotional and social development needs and encourage them to communicate their needs and ideas.</w:t>
            </w:r>
          </w:p>
          <w:p w14:paraId="5E33AD9A" w14:textId="77777777" w:rsidR="00B31E33" w:rsidRPr="00B31E33" w:rsidRDefault="00B31E33" w:rsidP="00B31E33">
            <w:pPr>
              <w:numPr>
                <w:ilvl w:val="0"/>
                <w:numId w:val="32"/>
              </w:numPr>
              <w:spacing w:after="59" w:line="238" w:lineRule="auto"/>
              <w:jc w:val="both"/>
              <w:rPr>
                <w:rFonts w:ascii="Segoe UI" w:hAnsi="Segoe UI" w:cs="Segoe UI"/>
              </w:rPr>
            </w:pPr>
            <w:r w:rsidRPr="00B31E33">
              <w:rPr>
                <w:rFonts w:ascii="Segoe UI" w:hAnsi="Segoe UI" w:cs="Segoe UI"/>
              </w:rPr>
              <w:t xml:space="preserve">Deliver tailored lessons/activities one to one or in small groups. </w:t>
            </w:r>
          </w:p>
          <w:p w14:paraId="7F97D58B" w14:textId="77777777" w:rsidR="00B31E33" w:rsidRPr="00B31E33" w:rsidRDefault="00B31E33" w:rsidP="00B31E33">
            <w:pPr>
              <w:numPr>
                <w:ilvl w:val="0"/>
                <w:numId w:val="32"/>
              </w:numPr>
              <w:spacing w:after="59" w:line="238" w:lineRule="auto"/>
              <w:jc w:val="both"/>
              <w:rPr>
                <w:rFonts w:ascii="Segoe UI" w:hAnsi="Segoe UI" w:cs="Segoe UI"/>
                <w:i/>
              </w:rPr>
            </w:pPr>
            <w:r w:rsidRPr="00B31E33">
              <w:rPr>
                <w:rFonts w:ascii="Segoe UI" w:hAnsi="Segoe UI" w:cs="Segoe UI"/>
              </w:rPr>
              <w:t>Provide support for individual students inside and outside the classroom to enable them to fully participate in activities; support students with specific learning needs and help develop their social skills.</w:t>
            </w:r>
          </w:p>
          <w:p w14:paraId="7EE82536" w14:textId="77777777" w:rsidR="00B31E33" w:rsidRPr="00B31E33" w:rsidRDefault="00B31E33" w:rsidP="00B31E33">
            <w:pPr>
              <w:pStyle w:val="ListParagraph"/>
              <w:numPr>
                <w:ilvl w:val="0"/>
                <w:numId w:val="32"/>
              </w:numPr>
              <w:spacing w:line="239" w:lineRule="auto"/>
              <w:rPr>
                <w:rFonts w:ascii="Segoe UI" w:hAnsi="Segoe UI" w:cs="Segoe UI"/>
                <w:i/>
                <w:sz w:val="22"/>
                <w:szCs w:val="22"/>
              </w:rPr>
            </w:pPr>
            <w:r w:rsidRPr="00B31E33">
              <w:rPr>
                <w:rFonts w:ascii="Segoe UI" w:hAnsi="Segoe UI" w:cs="Segoe UI"/>
                <w:sz w:val="22"/>
                <w:szCs w:val="22"/>
              </w:rPr>
              <w:t xml:space="preserve">Use effective strategies to encourage the student to make their own </w:t>
            </w:r>
            <w:r w:rsidRPr="00B31E33">
              <w:rPr>
                <w:rFonts w:ascii="Segoe UI" w:eastAsia="Arial" w:hAnsi="Segoe UI" w:cs="Segoe UI"/>
                <w:sz w:val="22"/>
                <w:szCs w:val="22"/>
              </w:rPr>
              <w:t>decisions</w:t>
            </w:r>
            <w:r w:rsidRPr="00B31E33">
              <w:rPr>
                <w:rFonts w:ascii="Segoe UI" w:hAnsi="Segoe UI" w:cs="Segoe UI"/>
                <w:sz w:val="22"/>
                <w:szCs w:val="22"/>
              </w:rPr>
              <w:t xml:space="preserve"> and accept responsibility for their actions.</w:t>
            </w:r>
          </w:p>
          <w:p w14:paraId="2AE8823A" w14:textId="77777777" w:rsidR="00B31E33" w:rsidRPr="00B31E33" w:rsidRDefault="00B31E33" w:rsidP="00B31E33">
            <w:pPr>
              <w:pStyle w:val="ListParagraph"/>
              <w:numPr>
                <w:ilvl w:val="0"/>
                <w:numId w:val="32"/>
              </w:numPr>
              <w:spacing w:line="239" w:lineRule="auto"/>
              <w:rPr>
                <w:rFonts w:ascii="Segoe UI" w:hAnsi="Segoe UI" w:cs="Segoe UI"/>
                <w:i/>
                <w:sz w:val="22"/>
                <w:szCs w:val="22"/>
              </w:rPr>
            </w:pPr>
            <w:r w:rsidRPr="00B31E33">
              <w:rPr>
                <w:rFonts w:ascii="Segoe UI" w:hAnsi="Segoe UI" w:cs="Segoe UI"/>
                <w:sz w:val="22"/>
                <w:szCs w:val="22"/>
              </w:rPr>
              <w:t>Help the student to refocus on class rules, personal targets and responsibilities in school and the wider community following flashpoints where his/her self-control has been lost.</w:t>
            </w:r>
          </w:p>
          <w:p w14:paraId="34D8BD6B" w14:textId="77777777" w:rsidR="00B31E33" w:rsidRPr="00B31E33" w:rsidRDefault="00B31E33" w:rsidP="00B31E33">
            <w:pPr>
              <w:pStyle w:val="ListParagraph"/>
              <w:numPr>
                <w:ilvl w:val="0"/>
                <w:numId w:val="32"/>
              </w:numPr>
              <w:spacing w:line="239" w:lineRule="auto"/>
              <w:rPr>
                <w:rFonts w:ascii="Segoe UI" w:hAnsi="Segoe UI" w:cs="Segoe UI"/>
                <w:i/>
                <w:sz w:val="22"/>
                <w:szCs w:val="22"/>
              </w:rPr>
            </w:pPr>
            <w:r w:rsidRPr="00B31E33">
              <w:rPr>
                <w:rFonts w:ascii="Segoe UI" w:hAnsi="Segoe UI" w:cs="Segoe UI"/>
                <w:sz w:val="22"/>
                <w:szCs w:val="22"/>
              </w:rPr>
              <w:t>Use strategies for recognising and rewarding achievements and efforts towards self-reliance.</w:t>
            </w:r>
          </w:p>
          <w:p w14:paraId="44984715" w14:textId="77777777" w:rsidR="00B31E33" w:rsidRPr="00D038B8" w:rsidRDefault="00B31E33" w:rsidP="00B31E33">
            <w:pPr>
              <w:pStyle w:val="ListParagraph"/>
              <w:numPr>
                <w:ilvl w:val="0"/>
                <w:numId w:val="32"/>
              </w:numPr>
              <w:rPr>
                <w:rFonts w:ascii="Segoe UI" w:hAnsi="Segoe UI" w:cs="Segoe UI"/>
                <w:i/>
                <w:sz w:val="22"/>
                <w:szCs w:val="22"/>
              </w:rPr>
            </w:pPr>
            <w:r w:rsidRPr="00B31E33">
              <w:rPr>
                <w:rFonts w:ascii="Segoe UI" w:hAnsi="Segoe UI" w:cs="Segoe UI"/>
                <w:sz w:val="22"/>
                <w:szCs w:val="22"/>
              </w:rPr>
              <w:t xml:space="preserve">To undertake lunchtime supervision as directed (Duties). </w:t>
            </w:r>
          </w:p>
          <w:p w14:paraId="79E77D3F" w14:textId="7279C570" w:rsidR="00D038B8" w:rsidRPr="00B31E33" w:rsidRDefault="00D038B8" w:rsidP="00D038B8">
            <w:pPr>
              <w:pStyle w:val="ListParagraph"/>
              <w:ind w:left="722"/>
              <w:rPr>
                <w:rFonts w:ascii="Segoe UI" w:hAnsi="Segoe UI" w:cs="Segoe UI"/>
                <w:i/>
                <w:sz w:val="22"/>
                <w:szCs w:val="22"/>
              </w:rPr>
            </w:pPr>
          </w:p>
        </w:tc>
      </w:tr>
      <w:tr w:rsidR="00B31E33" w14:paraId="40CE21B7" w14:textId="77777777" w:rsidTr="00B31E33">
        <w:trPr>
          <w:trHeight w:val="1079"/>
        </w:trPr>
        <w:tc>
          <w:tcPr>
            <w:tcW w:w="2268" w:type="dxa"/>
            <w:tcBorders>
              <w:top w:val="single" w:sz="4" w:space="0" w:color="000000"/>
              <w:left w:val="single" w:sz="4" w:space="0" w:color="000000"/>
              <w:bottom w:val="single" w:sz="4" w:space="0" w:color="000000"/>
              <w:right w:val="single" w:sz="4" w:space="0" w:color="000000"/>
            </w:tcBorders>
          </w:tcPr>
          <w:p w14:paraId="267AC7F3" w14:textId="77777777" w:rsidR="00B31E33" w:rsidRPr="00B31E33" w:rsidRDefault="00B31E33" w:rsidP="00EC254B">
            <w:pPr>
              <w:ind w:right="7"/>
              <w:rPr>
                <w:rFonts w:ascii="Segoe UI" w:hAnsi="Segoe UI" w:cs="Segoe UI"/>
              </w:rPr>
            </w:pPr>
            <w:r w:rsidRPr="00B31E33">
              <w:rPr>
                <w:rFonts w:ascii="Segoe UI" w:hAnsi="Segoe UI" w:cs="Segoe UI"/>
                <w:b/>
              </w:rPr>
              <w:lastRenderedPageBreak/>
              <w:t>Knowledge and understanding</w:t>
            </w:r>
          </w:p>
        </w:tc>
        <w:tc>
          <w:tcPr>
            <w:tcW w:w="7820" w:type="dxa"/>
            <w:tcBorders>
              <w:top w:val="single" w:sz="4" w:space="0" w:color="000000"/>
              <w:left w:val="single" w:sz="4" w:space="0" w:color="000000"/>
              <w:bottom w:val="single" w:sz="4" w:space="0" w:color="000000"/>
              <w:right w:val="single" w:sz="4" w:space="0" w:color="000000"/>
            </w:tcBorders>
          </w:tcPr>
          <w:p w14:paraId="4F558EE4" w14:textId="77777777" w:rsidR="00B31E33" w:rsidRPr="00B31E33" w:rsidRDefault="00B31E33" w:rsidP="00B31E33">
            <w:pPr>
              <w:pStyle w:val="ListParagraph"/>
              <w:numPr>
                <w:ilvl w:val="0"/>
                <w:numId w:val="32"/>
              </w:numPr>
              <w:spacing w:after="45"/>
              <w:ind w:right="14"/>
              <w:rPr>
                <w:rFonts w:ascii="Segoe UI" w:hAnsi="Segoe UI" w:cs="Segoe UI"/>
                <w:sz w:val="22"/>
                <w:szCs w:val="22"/>
              </w:rPr>
            </w:pPr>
            <w:r w:rsidRPr="00B31E33">
              <w:rPr>
                <w:rFonts w:ascii="Segoe UI" w:hAnsi="Segoe UI" w:cs="Segoe UI"/>
                <w:sz w:val="22"/>
                <w:szCs w:val="22"/>
              </w:rPr>
              <w:t xml:space="preserve">Assist with the supervision of students out of lesson times, including before and after academy and at lunchtimes. </w:t>
            </w:r>
          </w:p>
          <w:p w14:paraId="2057A3F6" w14:textId="77777777" w:rsidR="00B31E33" w:rsidRPr="00B31E33" w:rsidRDefault="00B31E33" w:rsidP="00B31E33">
            <w:pPr>
              <w:pStyle w:val="ListParagraph"/>
              <w:numPr>
                <w:ilvl w:val="0"/>
                <w:numId w:val="32"/>
              </w:numPr>
              <w:spacing w:after="62"/>
              <w:rPr>
                <w:rFonts w:ascii="Segoe UI" w:hAnsi="Segoe UI" w:cs="Segoe UI"/>
                <w:sz w:val="22"/>
                <w:szCs w:val="22"/>
              </w:rPr>
            </w:pPr>
            <w:r w:rsidRPr="00B31E33">
              <w:rPr>
                <w:rFonts w:ascii="Segoe UI" w:hAnsi="Segoe UI" w:cs="Segoe UI"/>
                <w:sz w:val="22"/>
                <w:szCs w:val="22"/>
              </w:rPr>
              <w:t>Accompany teaching staff and students on visits, trips and out of the academy activities as required.</w:t>
            </w:r>
          </w:p>
          <w:p w14:paraId="5D39D3C1" w14:textId="77777777" w:rsidR="00B31E33" w:rsidRPr="00B31E33" w:rsidRDefault="00B31E33" w:rsidP="00B31E33">
            <w:pPr>
              <w:pStyle w:val="ListParagraph"/>
              <w:numPr>
                <w:ilvl w:val="0"/>
                <w:numId w:val="32"/>
              </w:numPr>
              <w:spacing w:after="62"/>
              <w:rPr>
                <w:rFonts w:ascii="Segoe UI" w:hAnsi="Segoe UI" w:cs="Segoe UI"/>
                <w:sz w:val="22"/>
                <w:szCs w:val="22"/>
              </w:rPr>
            </w:pPr>
            <w:r w:rsidRPr="00B31E33">
              <w:rPr>
                <w:rFonts w:ascii="Segoe UI" w:hAnsi="Segoe UI" w:cs="Segoe UI"/>
                <w:sz w:val="22"/>
                <w:szCs w:val="22"/>
              </w:rPr>
              <w:t>Understand the school’s policy on inclusive education and equality of opportunity and your role and responsibility in relation to this.</w:t>
            </w:r>
          </w:p>
          <w:p w14:paraId="0E7D8695" w14:textId="77777777" w:rsidR="00B31E33" w:rsidRPr="00B31E33" w:rsidRDefault="00B31E33" w:rsidP="00B31E33">
            <w:pPr>
              <w:pStyle w:val="ListParagraph"/>
              <w:numPr>
                <w:ilvl w:val="0"/>
                <w:numId w:val="32"/>
              </w:numPr>
              <w:spacing w:after="62"/>
              <w:rPr>
                <w:rFonts w:ascii="Segoe UI" w:hAnsi="Segoe UI" w:cs="Segoe UI"/>
                <w:sz w:val="22"/>
                <w:szCs w:val="22"/>
              </w:rPr>
            </w:pPr>
            <w:r w:rsidRPr="00B31E33">
              <w:rPr>
                <w:rFonts w:ascii="Segoe UI" w:hAnsi="Segoe UI" w:cs="Segoe UI"/>
                <w:sz w:val="22"/>
                <w:szCs w:val="22"/>
              </w:rPr>
              <w:t>Understand the school policies and procedures relating to the behaviour, emotional and social development of students.</w:t>
            </w:r>
          </w:p>
          <w:p w14:paraId="00A0B216" w14:textId="77777777" w:rsidR="00B31E33" w:rsidRPr="00B31E33" w:rsidRDefault="00B31E33" w:rsidP="00B31E33">
            <w:pPr>
              <w:pStyle w:val="ListParagraph"/>
              <w:numPr>
                <w:ilvl w:val="0"/>
                <w:numId w:val="32"/>
              </w:numPr>
              <w:spacing w:after="62"/>
              <w:rPr>
                <w:rFonts w:ascii="Segoe UI" w:hAnsi="Segoe UI" w:cs="Segoe UI"/>
                <w:sz w:val="22"/>
                <w:szCs w:val="22"/>
              </w:rPr>
            </w:pPr>
            <w:r w:rsidRPr="00B31E33">
              <w:rPr>
                <w:rFonts w:ascii="Segoe UI" w:hAnsi="Segoe UI" w:cs="Segoe UI"/>
                <w:sz w:val="22"/>
                <w:szCs w:val="22"/>
              </w:rPr>
              <w:t xml:space="preserve">Understand the effects of specific types of verbal behaviour, </w:t>
            </w:r>
            <w:proofErr w:type="gramStart"/>
            <w:r w:rsidRPr="00B31E33">
              <w:rPr>
                <w:rFonts w:ascii="Segoe UI" w:hAnsi="Segoe UI" w:cs="Segoe UI"/>
                <w:sz w:val="22"/>
                <w:szCs w:val="22"/>
              </w:rPr>
              <w:t>e.g.</w:t>
            </w:r>
            <w:proofErr w:type="gramEnd"/>
            <w:r w:rsidRPr="00B31E33">
              <w:rPr>
                <w:rFonts w:ascii="Segoe UI" w:hAnsi="Segoe UI" w:cs="Segoe UI"/>
                <w:sz w:val="22"/>
                <w:szCs w:val="22"/>
              </w:rPr>
              <w:t xml:space="preserve"> proximity, tone and gesture, and non-verbal behaviour, e.g. body language, personal space, on students’ emotional and behavioural responses, and how positive examples of these can improve students’ self-esteem and social response.</w:t>
            </w:r>
          </w:p>
          <w:p w14:paraId="2FDCB30F" w14:textId="416FAA01" w:rsidR="00D038B8" w:rsidRPr="00D038B8" w:rsidRDefault="00B31E33" w:rsidP="00D038B8">
            <w:pPr>
              <w:pStyle w:val="ListParagraph"/>
              <w:numPr>
                <w:ilvl w:val="0"/>
                <w:numId w:val="32"/>
              </w:numPr>
              <w:spacing w:after="62"/>
              <w:rPr>
                <w:rFonts w:ascii="Segoe UI" w:hAnsi="Segoe UI" w:cs="Segoe UI"/>
                <w:sz w:val="22"/>
                <w:szCs w:val="22"/>
              </w:rPr>
            </w:pPr>
            <w:r w:rsidRPr="00B31E33">
              <w:rPr>
                <w:rFonts w:ascii="Segoe UI" w:hAnsi="Segoe UI" w:cs="Segoe UI"/>
                <w:sz w:val="22"/>
                <w:szCs w:val="22"/>
              </w:rPr>
              <w:t>Understand how to manage conflict, including negotiation skills and a range of defusing and de-escalation strategies, positive handling, and recovery strategies.</w:t>
            </w:r>
          </w:p>
        </w:tc>
      </w:tr>
      <w:tr w:rsidR="00B31E33" w:rsidRPr="00BB46E4" w14:paraId="7529D644" w14:textId="77777777" w:rsidTr="00B31E33">
        <w:trPr>
          <w:trHeight w:val="2332"/>
        </w:trPr>
        <w:tc>
          <w:tcPr>
            <w:tcW w:w="2268" w:type="dxa"/>
            <w:tcBorders>
              <w:top w:val="single" w:sz="4" w:space="0" w:color="000000"/>
              <w:left w:val="single" w:sz="4" w:space="0" w:color="000000"/>
              <w:bottom w:val="single" w:sz="4" w:space="0" w:color="000000"/>
              <w:right w:val="single" w:sz="4" w:space="0" w:color="000000"/>
            </w:tcBorders>
          </w:tcPr>
          <w:p w14:paraId="3EF03199" w14:textId="77777777" w:rsidR="00B31E33" w:rsidRPr="00B31E33" w:rsidRDefault="00B31E33" w:rsidP="00EC254B">
            <w:pPr>
              <w:rPr>
                <w:rFonts w:ascii="Segoe UI" w:hAnsi="Segoe UI" w:cs="Segoe UI"/>
              </w:rPr>
            </w:pPr>
            <w:r w:rsidRPr="00B31E33">
              <w:rPr>
                <w:rFonts w:ascii="Segoe UI" w:hAnsi="Segoe UI" w:cs="Segoe UI"/>
                <w:b/>
              </w:rPr>
              <w:lastRenderedPageBreak/>
              <w:t xml:space="preserve">CPD </w:t>
            </w:r>
          </w:p>
          <w:p w14:paraId="1FABA116" w14:textId="77777777" w:rsidR="00B31E33" w:rsidRPr="00B31E33" w:rsidRDefault="00B31E33" w:rsidP="00EC254B">
            <w:pPr>
              <w:ind w:right="7"/>
              <w:rPr>
                <w:rFonts w:ascii="Segoe UI" w:hAnsi="Segoe UI" w:cs="Segoe UI"/>
                <w:b/>
                <w:i/>
              </w:rPr>
            </w:pPr>
          </w:p>
        </w:tc>
        <w:tc>
          <w:tcPr>
            <w:tcW w:w="7820" w:type="dxa"/>
            <w:tcBorders>
              <w:top w:val="single" w:sz="4" w:space="0" w:color="000000"/>
              <w:left w:val="single" w:sz="4" w:space="0" w:color="000000"/>
              <w:bottom w:val="single" w:sz="4" w:space="0" w:color="000000"/>
              <w:right w:val="single" w:sz="4" w:space="0" w:color="000000"/>
            </w:tcBorders>
          </w:tcPr>
          <w:p w14:paraId="164F8F0E" w14:textId="77777777" w:rsidR="00B31E33" w:rsidRPr="00B31E33" w:rsidRDefault="00B31E33" w:rsidP="00B31E33">
            <w:pPr>
              <w:numPr>
                <w:ilvl w:val="0"/>
                <w:numId w:val="32"/>
              </w:numPr>
              <w:spacing w:after="48" w:line="237" w:lineRule="auto"/>
              <w:rPr>
                <w:rFonts w:ascii="Segoe UI" w:hAnsi="Segoe UI" w:cs="Segoe UI"/>
              </w:rPr>
            </w:pPr>
            <w:r w:rsidRPr="00B31E33">
              <w:rPr>
                <w:rFonts w:ascii="Segoe UI" w:hAnsi="Segoe UI" w:cs="Segoe UI"/>
              </w:rPr>
              <w:t xml:space="preserve">Undertake specialist training to help develop the skills and competencies to effectively support students with communication and interaction needs. </w:t>
            </w:r>
          </w:p>
          <w:p w14:paraId="052FB932" w14:textId="77777777" w:rsidR="00B31E33" w:rsidRPr="00B31E33" w:rsidRDefault="00B31E33" w:rsidP="00B31E33">
            <w:pPr>
              <w:numPr>
                <w:ilvl w:val="0"/>
                <w:numId w:val="32"/>
              </w:numPr>
              <w:rPr>
                <w:rFonts w:ascii="Segoe UI" w:hAnsi="Segoe UI" w:cs="Segoe UI"/>
              </w:rPr>
            </w:pPr>
            <w:r w:rsidRPr="00B31E33">
              <w:rPr>
                <w:rFonts w:ascii="Segoe UI" w:hAnsi="Segoe UI" w:cs="Segoe UI"/>
              </w:rPr>
              <w:t xml:space="preserve">Complete national training to gain recognised qualifications. </w:t>
            </w:r>
          </w:p>
          <w:p w14:paraId="12E073FB" w14:textId="77777777" w:rsidR="00B31E33" w:rsidRPr="00B31E33" w:rsidRDefault="00B31E33" w:rsidP="00B31E33">
            <w:pPr>
              <w:numPr>
                <w:ilvl w:val="0"/>
                <w:numId w:val="32"/>
              </w:numPr>
              <w:spacing w:after="46"/>
              <w:rPr>
                <w:rFonts w:ascii="Segoe UI" w:hAnsi="Segoe UI" w:cs="Segoe UI"/>
              </w:rPr>
            </w:pPr>
            <w:r w:rsidRPr="00B31E33">
              <w:rPr>
                <w:rFonts w:ascii="Segoe UI" w:hAnsi="Segoe UI" w:cs="Segoe UI"/>
              </w:rPr>
              <w:t xml:space="preserve">To take part in the academy’s CPD programme by participating in arrangements for further training and professional development </w:t>
            </w:r>
          </w:p>
          <w:p w14:paraId="47CE1C3B" w14:textId="77777777" w:rsidR="00B31E33" w:rsidRPr="00B31E33" w:rsidRDefault="00B31E33" w:rsidP="00B31E33">
            <w:pPr>
              <w:numPr>
                <w:ilvl w:val="0"/>
                <w:numId w:val="32"/>
              </w:numPr>
              <w:rPr>
                <w:rFonts w:ascii="Segoe UI" w:hAnsi="Segoe UI" w:cs="Segoe UI"/>
              </w:rPr>
            </w:pPr>
            <w:r w:rsidRPr="00B31E33">
              <w:rPr>
                <w:rFonts w:ascii="Segoe UI" w:hAnsi="Segoe UI" w:cs="Segoe UI"/>
              </w:rPr>
              <w:t xml:space="preserve">To engage actively in the Performance Management Review process </w:t>
            </w:r>
          </w:p>
          <w:p w14:paraId="491DD82D" w14:textId="77777777" w:rsidR="00B31E33" w:rsidRPr="00B31E33" w:rsidRDefault="00B31E33" w:rsidP="00B31E33">
            <w:pPr>
              <w:pStyle w:val="ListParagraph"/>
              <w:numPr>
                <w:ilvl w:val="0"/>
                <w:numId w:val="32"/>
              </w:numPr>
              <w:spacing w:after="45"/>
              <w:ind w:right="14"/>
              <w:rPr>
                <w:rFonts w:ascii="Segoe UI" w:hAnsi="Segoe UI" w:cs="Segoe UI"/>
                <w:i/>
                <w:sz w:val="22"/>
                <w:szCs w:val="22"/>
              </w:rPr>
            </w:pPr>
            <w:r w:rsidRPr="00B31E33">
              <w:rPr>
                <w:rFonts w:ascii="Segoe UI" w:hAnsi="Segoe UI" w:cs="Segoe UI"/>
                <w:sz w:val="22"/>
                <w:szCs w:val="22"/>
              </w:rPr>
              <w:t>To work as a member of a designated team and to contribute positively to effective working relations within the school</w:t>
            </w:r>
          </w:p>
          <w:p w14:paraId="647379BF" w14:textId="77777777" w:rsidR="00B31E33" w:rsidRPr="00D038B8" w:rsidRDefault="00B31E33" w:rsidP="00B31E33">
            <w:pPr>
              <w:pStyle w:val="ListParagraph"/>
              <w:numPr>
                <w:ilvl w:val="0"/>
                <w:numId w:val="32"/>
              </w:numPr>
              <w:spacing w:after="45"/>
              <w:ind w:right="14"/>
              <w:rPr>
                <w:rFonts w:ascii="Segoe UI" w:hAnsi="Segoe UI" w:cs="Segoe UI"/>
                <w:i/>
                <w:sz w:val="22"/>
                <w:szCs w:val="22"/>
              </w:rPr>
            </w:pPr>
            <w:r w:rsidRPr="00B31E33">
              <w:rPr>
                <w:rFonts w:ascii="Segoe UI" w:hAnsi="Segoe UI" w:cs="Segoe UI"/>
                <w:sz w:val="22"/>
                <w:szCs w:val="22"/>
              </w:rPr>
              <w:t>To contribute to the development of effective subject links with external agencies and develop opportunities for students to engage in enterprise activities etc.</w:t>
            </w:r>
          </w:p>
          <w:p w14:paraId="18FB20E6" w14:textId="34776BE8" w:rsidR="00D038B8" w:rsidRPr="00B31E33" w:rsidRDefault="00D038B8" w:rsidP="00D038B8">
            <w:pPr>
              <w:pStyle w:val="ListParagraph"/>
              <w:spacing w:after="45"/>
              <w:ind w:left="722" w:right="14"/>
              <w:rPr>
                <w:rFonts w:ascii="Segoe UI" w:hAnsi="Segoe UI" w:cs="Segoe UI"/>
                <w:i/>
                <w:sz w:val="22"/>
                <w:szCs w:val="22"/>
              </w:rPr>
            </w:pPr>
          </w:p>
        </w:tc>
      </w:tr>
      <w:tr w:rsidR="00B31E33" w:rsidRPr="00C16FFA" w14:paraId="1813A9FA" w14:textId="77777777" w:rsidTr="00B31E33">
        <w:trPr>
          <w:trHeight w:val="1361"/>
        </w:trPr>
        <w:tc>
          <w:tcPr>
            <w:tcW w:w="2268" w:type="dxa"/>
            <w:tcBorders>
              <w:top w:val="single" w:sz="4" w:space="0" w:color="000000"/>
              <w:left w:val="single" w:sz="4" w:space="0" w:color="000000"/>
              <w:bottom w:val="single" w:sz="4" w:space="0" w:color="000000"/>
              <w:right w:val="single" w:sz="4" w:space="0" w:color="000000"/>
            </w:tcBorders>
          </w:tcPr>
          <w:p w14:paraId="610DF02D" w14:textId="77777777" w:rsidR="00B31E33" w:rsidRPr="00B31E33" w:rsidRDefault="00B31E33" w:rsidP="00EC254B">
            <w:pPr>
              <w:rPr>
                <w:rFonts w:ascii="Segoe UI" w:hAnsi="Segoe UI" w:cs="Segoe UI"/>
              </w:rPr>
            </w:pPr>
            <w:r w:rsidRPr="00B31E33">
              <w:rPr>
                <w:rFonts w:ascii="Segoe UI" w:hAnsi="Segoe UI" w:cs="Segoe UI"/>
                <w:b/>
              </w:rPr>
              <w:t xml:space="preserve">Communications </w:t>
            </w:r>
          </w:p>
          <w:p w14:paraId="6EC3E9C1" w14:textId="77777777" w:rsidR="00B31E33" w:rsidRPr="00B31E33" w:rsidRDefault="00B31E33" w:rsidP="00EC254B">
            <w:pPr>
              <w:rPr>
                <w:rFonts w:ascii="Segoe UI" w:hAnsi="Segoe UI" w:cs="Segoe UI"/>
                <w:b/>
                <w:i/>
              </w:rPr>
            </w:pPr>
          </w:p>
        </w:tc>
        <w:tc>
          <w:tcPr>
            <w:tcW w:w="7820" w:type="dxa"/>
            <w:tcBorders>
              <w:top w:val="single" w:sz="4" w:space="0" w:color="000000"/>
              <w:left w:val="single" w:sz="4" w:space="0" w:color="000000"/>
              <w:bottom w:val="single" w:sz="4" w:space="0" w:color="000000"/>
              <w:right w:val="single" w:sz="4" w:space="0" w:color="000000"/>
            </w:tcBorders>
          </w:tcPr>
          <w:p w14:paraId="6CEB712B" w14:textId="77777777" w:rsidR="00B31E33" w:rsidRPr="00B31E33" w:rsidRDefault="00B31E33" w:rsidP="00B31E33">
            <w:pPr>
              <w:numPr>
                <w:ilvl w:val="0"/>
                <w:numId w:val="32"/>
              </w:numPr>
              <w:rPr>
                <w:rFonts w:ascii="Segoe UI" w:hAnsi="Segoe UI" w:cs="Segoe UI"/>
              </w:rPr>
            </w:pPr>
            <w:r w:rsidRPr="00B31E33">
              <w:rPr>
                <w:rFonts w:ascii="Segoe UI" w:hAnsi="Segoe UI" w:cs="Segoe UI"/>
              </w:rPr>
              <w:t xml:space="preserve">To communicate effectively with the parents/carers of students as appropriate </w:t>
            </w:r>
          </w:p>
          <w:p w14:paraId="1F6179BB" w14:textId="77777777" w:rsidR="00B31E33" w:rsidRPr="00B31E33" w:rsidRDefault="00B31E33" w:rsidP="00B31E33">
            <w:pPr>
              <w:numPr>
                <w:ilvl w:val="0"/>
                <w:numId w:val="32"/>
              </w:numPr>
              <w:spacing w:after="46"/>
              <w:rPr>
                <w:rFonts w:ascii="Segoe UI" w:hAnsi="Segoe UI" w:cs="Segoe UI"/>
              </w:rPr>
            </w:pPr>
            <w:r w:rsidRPr="00B31E33">
              <w:rPr>
                <w:rFonts w:ascii="Segoe UI" w:hAnsi="Segoe UI" w:cs="Segoe UI"/>
              </w:rPr>
              <w:t>Where appropriate, to communicate and co-operate with persons or bodies outside the academy.</w:t>
            </w:r>
          </w:p>
          <w:p w14:paraId="7987BF31" w14:textId="77777777" w:rsidR="00B31E33" w:rsidRPr="00B31E33" w:rsidRDefault="00B31E33" w:rsidP="00B31E33">
            <w:pPr>
              <w:numPr>
                <w:ilvl w:val="0"/>
                <w:numId w:val="32"/>
              </w:numPr>
              <w:spacing w:after="48" w:line="237" w:lineRule="auto"/>
              <w:rPr>
                <w:rFonts w:ascii="Segoe UI" w:hAnsi="Segoe UI" w:cs="Segoe UI"/>
                <w:i/>
              </w:rPr>
            </w:pPr>
            <w:r w:rsidRPr="00B31E33">
              <w:rPr>
                <w:rFonts w:ascii="Segoe UI" w:hAnsi="Segoe UI" w:cs="Segoe UI"/>
              </w:rPr>
              <w:t>To follow agreed policies for communications in the academy.</w:t>
            </w:r>
          </w:p>
          <w:p w14:paraId="0C5B4C53" w14:textId="77777777" w:rsidR="00B31E33" w:rsidRDefault="00B31E33" w:rsidP="00B31E33">
            <w:pPr>
              <w:numPr>
                <w:ilvl w:val="0"/>
                <w:numId w:val="32"/>
              </w:numPr>
              <w:spacing w:after="43"/>
              <w:rPr>
                <w:rFonts w:ascii="Segoe UI" w:hAnsi="Segoe UI" w:cs="Segoe UI"/>
              </w:rPr>
            </w:pPr>
            <w:r w:rsidRPr="00B31E33">
              <w:rPr>
                <w:rFonts w:ascii="Segoe UI" w:hAnsi="Segoe UI" w:cs="Segoe UI"/>
              </w:rPr>
              <w:t xml:space="preserve">To take part in marketing and liaison activities such as Open Evenings, Parents Evenings etc. </w:t>
            </w:r>
          </w:p>
          <w:p w14:paraId="67BEA6D8" w14:textId="3D129141" w:rsidR="00D038B8" w:rsidRPr="00B31E33" w:rsidRDefault="00D038B8" w:rsidP="00D038B8">
            <w:pPr>
              <w:spacing w:after="43"/>
              <w:ind w:left="722"/>
              <w:rPr>
                <w:rFonts w:ascii="Segoe UI" w:hAnsi="Segoe UI" w:cs="Segoe UI"/>
              </w:rPr>
            </w:pPr>
          </w:p>
        </w:tc>
      </w:tr>
      <w:tr w:rsidR="00B31E33" w14:paraId="722F37DB" w14:textId="77777777" w:rsidTr="00B31E33">
        <w:tblPrEx>
          <w:tblCellMar>
            <w:right w:w="65" w:type="dxa"/>
          </w:tblCellMar>
        </w:tblPrEx>
        <w:trPr>
          <w:trHeight w:val="281"/>
        </w:trPr>
        <w:tc>
          <w:tcPr>
            <w:tcW w:w="10088" w:type="dxa"/>
            <w:gridSpan w:val="2"/>
            <w:tcBorders>
              <w:top w:val="single" w:sz="4" w:space="0" w:color="000000"/>
              <w:left w:val="single" w:sz="4" w:space="0" w:color="000000"/>
              <w:bottom w:val="single" w:sz="6" w:space="0" w:color="000000"/>
              <w:right w:val="single" w:sz="4" w:space="0" w:color="000000"/>
            </w:tcBorders>
          </w:tcPr>
          <w:p w14:paraId="456C98D0" w14:textId="77777777" w:rsidR="00B31E33" w:rsidRPr="00B31E33" w:rsidRDefault="00B31E33" w:rsidP="00EC254B">
            <w:pPr>
              <w:rPr>
                <w:rFonts w:ascii="Segoe UI" w:hAnsi="Segoe UI" w:cs="Segoe UI"/>
              </w:rPr>
            </w:pPr>
            <w:r w:rsidRPr="00B31E33">
              <w:rPr>
                <w:rFonts w:ascii="Segoe UI" w:hAnsi="Segoe UI" w:cs="Segoe UI"/>
                <w:b/>
              </w:rPr>
              <w:t>Other Specific Duties</w:t>
            </w:r>
            <w:r w:rsidRPr="00B31E33">
              <w:rPr>
                <w:rFonts w:ascii="Segoe UI" w:hAnsi="Segoe UI" w:cs="Segoe UI"/>
              </w:rPr>
              <w:t>:</w:t>
            </w:r>
            <w:r w:rsidRPr="00B31E33">
              <w:rPr>
                <w:rFonts w:ascii="Segoe UI" w:hAnsi="Segoe UI" w:cs="Segoe UI"/>
                <w:b/>
              </w:rPr>
              <w:t xml:space="preserve"> </w:t>
            </w:r>
          </w:p>
        </w:tc>
      </w:tr>
      <w:tr w:rsidR="00B31E33" w14:paraId="3A044D4F" w14:textId="77777777" w:rsidTr="00B31E33">
        <w:tblPrEx>
          <w:tblCellMar>
            <w:right w:w="65" w:type="dxa"/>
          </w:tblCellMar>
        </w:tblPrEx>
        <w:trPr>
          <w:trHeight w:val="1956"/>
        </w:trPr>
        <w:tc>
          <w:tcPr>
            <w:tcW w:w="10088" w:type="dxa"/>
            <w:gridSpan w:val="2"/>
            <w:tcBorders>
              <w:top w:val="single" w:sz="6" w:space="0" w:color="000000"/>
              <w:left w:val="single" w:sz="6" w:space="0" w:color="000000"/>
              <w:bottom w:val="single" w:sz="6" w:space="0" w:color="000000"/>
              <w:right w:val="single" w:sz="6" w:space="0" w:color="000000"/>
            </w:tcBorders>
          </w:tcPr>
          <w:p w14:paraId="187EB3AA" w14:textId="77777777" w:rsidR="00B31E33" w:rsidRPr="00B31E33" w:rsidRDefault="00B31E33" w:rsidP="00B31E33">
            <w:pPr>
              <w:numPr>
                <w:ilvl w:val="0"/>
                <w:numId w:val="31"/>
              </w:numPr>
              <w:spacing w:after="46"/>
              <w:ind w:hanging="360"/>
              <w:rPr>
                <w:rFonts w:ascii="Segoe UI" w:hAnsi="Segoe UI" w:cs="Segoe UI"/>
              </w:rPr>
            </w:pPr>
            <w:r w:rsidRPr="00B31E33">
              <w:rPr>
                <w:rFonts w:ascii="Segoe UI" w:hAnsi="Segoe UI" w:cs="Segoe UI"/>
              </w:rPr>
              <w:t xml:space="preserve">To play a full part in the life of the academy community, to support its distinctive mission and ethos and to encourage staff and students to follow this example. </w:t>
            </w:r>
          </w:p>
          <w:p w14:paraId="4FBF31D6" w14:textId="77777777" w:rsidR="00B31E33" w:rsidRPr="00B31E33" w:rsidRDefault="00B31E33" w:rsidP="00B31E33">
            <w:pPr>
              <w:numPr>
                <w:ilvl w:val="0"/>
                <w:numId w:val="31"/>
              </w:numPr>
              <w:ind w:hanging="360"/>
              <w:rPr>
                <w:rFonts w:ascii="Segoe UI" w:hAnsi="Segoe UI" w:cs="Segoe UI"/>
              </w:rPr>
            </w:pPr>
            <w:r w:rsidRPr="00B31E33">
              <w:rPr>
                <w:rFonts w:ascii="Segoe UI" w:hAnsi="Segoe UI" w:cs="Segoe UI"/>
              </w:rPr>
              <w:t xml:space="preserve">To promote actively the academy’s Policies &amp; Procedures.  </w:t>
            </w:r>
          </w:p>
          <w:p w14:paraId="74E7B79B" w14:textId="77777777" w:rsidR="00B31E33" w:rsidRPr="00B31E33" w:rsidRDefault="00B31E33" w:rsidP="00B31E33">
            <w:pPr>
              <w:numPr>
                <w:ilvl w:val="0"/>
                <w:numId w:val="31"/>
              </w:numPr>
              <w:ind w:hanging="360"/>
              <w:rPr>
                <w:rFonts w:ascii="Segoe UI" w:hAnsi="Segoe UI" w:cs="Segoe UI"/>
              </w:rPr>
            </w:pPr>
            <w:r w:rsidRPr="00B31E33">
              <w:rPr>
                <w:rFonts w:ascii="Segoe UI" w:hAnsi="Segoe UI" w:cs="Segoe UI"/>
              </w:rPr>
              <w:t xml:space="preserve">To continue personal development as agreed. </w:t>
            </w:r>
          </w:p>
          <w:p w14:paraId="787B9F7B" w14:textId="77777777" w:rsidR="00B31E33" w:rsidRPr="00B31E33" w:rsidRDefault="00B31E33" w:rsidP="00B31E33">
            <w:pPr>
              <w:numPr>
                <w:ilvl w:val="0"/>
                <w:numId w:val="31"/>
              </w:numPr>
              <w:ind w:hanging="360"/>
              <w:rPr>
                <w:rFonts w:ascii="Segoe UI" w:hAnsi="Segoe UI" w:cs="Segoe UI"/>
              </w:rPr>
            </w:pPr>
            <w:r w:rsidRPr="00B31E33">
              <w:rPr>
                <w:rFonts w:ascii="Segoe UI" w:hAnsi="Segoe UI" w:cs="Segoe UI"/>
              </w:rPr>
              <w:t xml:space="preserve">To comply with the academy’s Health and Safety policy and undertake risk assessments as appropriate. </w:t>
            </w:r>
          </w:p>
          <w:p w14:paraId="39A21A5C" w14:textId="77777777" w:rsidR="00B31E33" w:rsidRPr="00B31E33" w:rsidRDefault="00B31E33" w:rsidP="00B31E33">
            <w:pPr>
              <w:numPr>
                <w:ilvl w:val="0"/>
                <w:numId w:val="31"/>
              </w:numPr>
              <w:ind w:hanging="360"/>
              <w:rPr>
                <w:rFonts w:ascii="Segoe UI" w:hAnsi="Segoe UI" w:cs="Segoe UI"/>
              </w:rPr>
            </w:pPr>
            <w:r w:rsidRPr="00B31E33">
              <w:rPr>
                <w:rFonts w:ascii="Segoe UI" w:hAnsi="Segoe UI" w:cs="Segoe UI"/>
              </w:rPr>
              <w:t xml:space="preserve">To undertake any other duty as specified not mentioned in the above. </w:t>
            </w:r>
          </w:p>
          <w:p w14:paraId="7C745E78" w14:textId="77777777" w:rsidR="00B31E33" w:rsidRDefault="00B31E33" w:rsidP="00B31E33">
            <w:pPr>
              <w:numPr>
                <w:ilvl w:val="0"/>
                <w:numId w:val="31"/>
              </w:numPr>
              <w:ind w:hanging="360"/>
              <w:rPr>
                <w:rFonts w:ascii="Segoe UI" w:hAnsi="Segoe UI" w:cs="Segoe UI"/>
              </w:rPr>
            </w:pPr>
            <w:r w:rsidRPr="00B31E33">
              <w:rPr>
                <w:rFonts w:ascii="Segoe UI" w:hAnsi="Segoe UI" w:cs="Segoe UI"/>
              </w:rPr>
              <w:t xml:space="preserve">To comply with the Academy’s procedures concerning safeguarding and to ensure that training is accessed. </w:t>
            </w:r>
          </w:p>
          <w:p w14:paraId="1ADA0BD3" w14:textId="258BBA3C" w:rsidR="00D038B8" w:rsidRPr="00B31E33" w:rsidRDefault="00D038B8" w:rsidP="00D038B8">
            <w:pPr>
              <w:ind w:left="360"/>
              <w:rPr>
                <w:rFonts w:ascii="Segoe UI" w:hAnsi="Segoe UI" w:cs="Segoe UI"/>
              </w:rPr>
            </w:pPr>
          </w:p>
        </w:tc>
      </w:tr>
      <w:tr w:rsidR="00B31E33" w14:paraId="3513E9D2" w14:textId="77777777" w:rsidTr="00B31E33">
        <w:tblPrEx>
          <w:tblCellMar>
            <w:right w:w="65" w:type="dxa"/>
          </w:tblCellMar>
        </w:tblPrEx>
        <w:trPr>
          <w:trHeight w:val="1395"/>
        </w:trPr>
        <w:tc>
          <w:tcPr>
            <w:tcW w:w="10088" w:type="dxa"/>
            <w:gridSpan w:val="2"/>
            <w:tcBorders>
              <w:top w:val="single" w:sz="6" w:space="0" w:color="000000"/>
              <w:left w:val="single" w:sz="6" w:space="0" w:color="000000"/>
              <w:bottom w:val="single" w:sz="6" w:space="0" w:color="000000"/>
              <w:right w:val="single" w:sz="6" w:space="0" w:color="000000"/>
            </w:tcBorders>
          </w:tcPr>
          <w:p w14:paraId="52169741" w14:textId="77777777" w:rsidR="00B31E33" w:rsidRPr="00B31E33" w:rsidRDefault="00B31E33" w:rsidP="00EC254B">
            <w:pPr>
              <w:spacing w:line="239" w:lineRule="auto"/>
              <w:rPr>
                <w:rFonts w:ascii="Segoe UI" w:hAnsi="Segoe UI" w:cs="Segoe UI"/>
              </w:rPr>
            </w:pPr>
            <w:r w:rsidRPr="00B31E33">
              <w:rPr>
                <w:rFonts w:ascii="Segoe UI" w:hAnsi="Segoe UI" w:cs="Segoe UI"/>
              </w:rPr>
              <w:t xml:space="preserve">Whilst every effort has been made to explain the main duties and responsibilities of the post, each individual task undertaken may not be identified </w:t>
            </w:r>
          </w:p>
          <w:p w14:paraId="47B5845C" w14:textId="77777777" w:rsidR="00B31E33" w:rsidRPr="00B31E33" w:rsidRDefault="00B31E33" w:rsidP="00EC254B">
            <w:pPr>
              <w:rPr>
                <w:rFonts w:ascii="Segoe UI" w:hAnsi="Segoe UI" w:cs="Segoe UI"/>
              </w:rPr>
            </w:pPr>
            <w:r w:rsidRPr="00B31E33">
              <w:rPr>
                <w:rFonts w:ascii="Segoe UI" w:hAnsi="Segoe UI" w:cs="Segoe UI"/>
              </w:rPr>
              <w:t xml:space="preserve"> </w:t>
            </w:r>
          </w:p>
          <w:p w14:paraId="4FDA3338" w14:textId="77777777" w:rsidR="00B31E33" w:rsidRDefault="00B31E33" w:rsidP="00EC254B">
            <w:pPr>
              <w:spacing w:after="2" w:line="237" w:lineRule="auto"/>
              <w:rPr>
                <w:rFonts w:ascii="Segoe UI" w:hAnsi="Segoe UI" w:cs="Segoe UI"/>
              </w:rPr>
            </w:pPr>
            <w:r w:rsidRPr="00B31E33">
              <w:rPr>
                <w:rFonts w:ascii="Segoe UI" w:hAnsi="Segoe UI" w:cs="Segoe UI"/>
              </w:rPr>
              <w:t xml:space="preserve">Employees will be expected to comply with any reasonable request from a manager to undertake work of a similar level that is not specified in this job description </w:t>
            </w:r>
          </w:p>
          <w:p w14:paraId="19A39EE8" w14:textId="17591729" w:rsidR="00D038B8" w:rsidRPr="00B31E33" w:rsidRDefault="00D038B8" w:rsidP="00EC254B">
            <w:pPr>
              <w:spacing w:after="2" w:line="237" w:lineRule="auto"/>
              <w:rPr>
                <w:rFonts w:ascii="Segoe UI" w:hAnsi="Segoe UI" w:cs="Segoe UI"/>
              </w:rPr>
            </w:pPr>
          </w:p>
        </w:tc>
      </w:tr>
    </w:tbl>
    <w:p w14:paraId="22FB277D" w14:textId="77777777" w:rsidR="002B4402" w:rsidRPr="00750272" w:rsidRDefault="002B4402" w:rsidP="002B4402">
      <w:pPr>
        <w:rPr>
          <w:rFonts w:ascii="Segoe UI" w:hAnsi="Segoe UI" w:cs="Segoe UI"/>
          <w:sz w:val="22"/>
          <w:szCs w:val="22"/>
        </w:rPr>
      </w:pPr>
    </w:p>
    <w:p w14:paraId="5ACE5F34" w14:textId="77777777" w:rsidR="002B4402" w:rsidRPr="00750272" w:rsidRDefault="002B4402" w:rsidP="002B4402">
      <w:pPr>
        <w:rPr>
          <w:rFonts w:ascii="Segoe UI" w:hAnsi="Segoe UI" w:cs="Segoe UI"/>
          <w:b/>
          <w:sz w:val="22"/>
          <w:szCs w:val="22"/>
          <w:u w:val="single"/>
        </w:rPr>
      </w:pPr>
    </w:p>
    <w:p w14:paraId="5526218D" w14:textId="77777777" w:rsidR="00487143" w:rsidRDefault="00487143" w:rsidP="0054426B">
      <w:pPr>
        <w:rPr>
          <w:rFonts w:ascii="Segoe UI" w:eastAsia="Calibri" w:hAnsi="Segoe UI" w:cs="Segoe UI"/>
          <w:b/>
          <w:bCs/>
          <w:color w:val="2E74B5" w:themeColor="accent1" w:themeShade="BF"/>
          <w:sz w:val="22"/>
          <w:szCs w:val="22"/>
          <w:lang w:val="en-GB"/>
        </w:rPr>
      </w:pPr>
    </w:p>
    <w:p w14:paraId="25ADC4AE" w14:textId="3DBBB62C" w:rsidR="00487143" w:rsidRDefault="00487143" w:rsidP="0054426B">
      <w:pPr>
        <w:rPr>
          <w:rFonts w:ascii="Segoe UI" w:eastAsia="Calibri" w:hAnsi="Segoe UI" w:cs="Segoe UI"/>
          <w:b/>
          <w:bCs/>
          <w:color w:val="2E74B5" w:themeColor="accent1" w:themeShade="BF"/>
          <w:sz w:val="22"/>
          <w:szCs w:val="22"/>
          <w:lang w:val="en-GB"/>
        </w:rPr>
      </w:pPr>
    </w:p>
    <w:p w14:paraId="63C0EA74" w14:textId="32E210DD" w:rsidR="00EA115B" w:rsidRPr="00750272" w:rsidRDefault="00EA115B" w:rsidP="0054426B">
      <w:pPr>
        <w:rPr>
          <w:rFonts w:ascii="Segoe UI" w:hAnsi="Segoe UI" w:cs="Segoe UI"/>
          <w:b/>
          <w:sz w:val="22"/>
          <w:szCs w:val="22"/>
        </w:rPr>
      </w:pPr>
      <w:r w:rsidRPr="00750272">
        <w:rPr>
          <w:rFonts w:ascii="Segoe UI" w:eastAsia="Calibri" w:hAnsi="Segoe UI" w:cs="Segoe UI"/>
          <w:b/>
          <w:bCs/>
          <w:color w:val="2E74B5" w:themeColor="accent1" w:themeShade="BF"/>
          <w:sz w:val="22"/>
          <w:szCs w:val="22"/>
          <w:lang w:val="en-GB"/>
        </w:rPr>
        <w:lastRenderedPageBreak/>
        <w:t>How to Apply</w:t>
      </w:r>
    </w:p>
    <w:p w14:paraId="7AEF3D3A" w14:textId="77777777" w:rsidR="00EA115B" w:rsidRPr="00750272" w:rsidRDefault="00EA115B" w:rsidP="00EA115B">
      <w:pPr>
        <w:jc w:val="both"/>
        <w:rPr>
          <w:rFonts w:ascii="Segoe UI" w:eastAsia="Calibri" w:hAnsi="Segoe UI" w:cs="Segoe UI"/>
          <w:sz w:val="22"/>
          <w:szCs w:val="22"/>
          <w:lang w:val="en-GB"/>
        </w:rPr>
      </w:pPr>
      <w:r w:rsidRPr="00750272">
        <w:rPr>
          <w:rFonts w:ascii="Segoe UI" w:eastAsia="Calibri" w:hAnsi="Segoe UI" w:cs="Segoe UI"/>
          <w:b/>
          <w:bCs/>
          <w:color w:val="2E74B5" w:themeColor="accent1" w:themeShade="BF"/>
          <w:sz w:val="22"/>
          <w:szCs w:val="22"/>
          <w:lang w:val="en-GB"/>
        </w:rPr>
        <w:br/>
      </w:r>
      <w:r w:rsidRPr="00750272">
        <w:rPr>
          <w:rFonts w:ascii="Segoe UI" w:eastAsia="Calibri" w:hAnsi="Segoe UI" w:cs="Segoe UI"/>
          <w:sz w:val="22"/>
          <w:szCs w:val="22"/>
          <w:lang w:val="en-GB"/>
        </w:rPr>
        <w:t>Please complete an online covering letter (you will be prompted to do so after completing your profile) explaining the motivation for your application for this specific role and why you would be a good match for the role and stakeholders. This supporting statement should be no longer than 8,000 characters. In line with our compliance with safer recruitment, we will take references for all those candidates who proceed to interview, as well as asking candidates to complete a standard application form. Please provide us with 2 referees when prompted to do so.</w:t>
      </w:r>
    </w:p>
    <w:p w14:paraId="470CD926" w14:textId="77777777" w:rsidR="00EA115B" w:rsidRPr="00750272" w:rsidRDefault="00EA115B" w:rsidP="00EA115B">
      <w:pPr>
        <w:jc w:val="both"/>
        <w:rPr>
          <w:rFonts w:ascii="Segoe UI" w:eastAsia="Calibri" w:hAnsi="Segoe UI" w:cs="Segoe UI"/>
          <w:sz w:val="22"/>
          <w:szCs w:val="22"/>
          <w:lang w:val="en-GB"/>
        </w:rPr>
      </w:pPr>
    </w:p>
    <w:p w14:paraId="52F3630A" w14:textId="2D262447" w:rsidR="00EA115B" w:rsidRPr="00750272" w:rsidRDefault="00EA115B" w:rsidP="00EA115B">
      <w:pPr>
        <w:jc w:val="both"/>
        <w:rPr>
          <w:rFonts w:ascii="Segoe UI" w:eastAsia="Calibri" w:hAnsi="Segoe UI" w:cs="Segoe UI"/>
          <w:color w:val="000000" w:themeColor="text1"/>
          <w:sz w:val="22"/>
          <w:szCs w:val="22"/>
        </w:rPr>
      </w:pPr>
      <w:r w:rsidRPr="0AF2E030">
        <w:rPr>
          <w:rFonts w:ascii="Segoe UI" w:eastAsia="Calibri" w:hAnsi="Segoe UI" w:cs="Segoe UI"/>
          <w:sz w:val="22"/>
          <w:szCs w:val="22"/>
        </w:rPr>
        <w:t xml:space="preserve">The deadline for receipt of applications is </w:t>
      </w:r>
      <w:r w:rsidR="049FB23E" w:rsidRPr="0AF2E030">
        <w:rPr>
          <w:rFonts w:ascii="Segoe UI" w:eastAsia="Calibri" w:hAnsi="Segoe UI" w:cs="Segoe UI"/>
          <w:b/>
          <w:bCs/>
          <w:sz w:val="22"/>
          <w:szCs w:val="22"/>
        </w:rPr>
        <w:t xml:space="preserve">Sunday </w:t>
      </w:r>
      <w:r w:rsidR="00D038B8">
        <w:rPr>
          <w:rFonts w:ascii="Segoe UI" w:eastAsia="Calibri" w:hAnsi="Segoe UI" w:cs="Segoe UI"/>
          <w:b/>
          <w:bCs/>
          <w:sz w:val="22"/>
          <w:szCs w:val="22"/>
        </w:rPr>
        <w:t>28</w:t>
      </w:r>
      <w:r w:rsidR="00D038B8" w:rsidRPr="00D038B8">
        <w:rPr>
          <w:rFonts w:ascii="Segoe UI" w:eastAsia="Calibri" w:hAnsi="Segoe UI" w:cs="Segoe UI"/>
          <w:b/>
          <w:bCs/>
          <w:sz w:val="22"/>
          <w:szCs w:val="22"/>
          <w:vertAlign w:val="superscript"/>
        </w:rPr>
        <w:t>th</w:t>
      </w:r>
      <w:r w:rsidR="00D038B8">
        <w:rPr>
          <w:rFonts w:ascii="Segoe UI" w:eastAsia="Calibri" w:hAnsi="Segoe UI" w:cs="Segoe UI"/>
          <w:b/>
          <w:bCs/>
          <w:sz w:val="22"/>
          <w:szCs w:val="22"/>
        </w:rPr>
        <w:t xml:space="preserve"> June </w:t>
      </w:r>
      <w:r w:rsidR="002D14EB" w:rsidRPr="0AF2E030">
        <w:rPr>
          <w:rFonts w:ascii="Segoe UI" w:eastAsia="Calibri" w:hAnsi="Segoe UI" w:cs="Segoe UI"/>
          <w:b/>
          <w:bCs/>
          <w:sz w:val="22"/>
          <w:szCs w:val="22"/>
        </w:rPr>
        <w:t>202</w:t>
      </w:r>
      <w:r w:rsidR="00201A64">
        <w:rPr>
          <w:rFonts w:ascii="Segoe UI" w:eastAsia="Calibri" w:hAnsi="Segoe UI" w:cs="Segoe UI"/>
          <w:b/>
          <w:bCs/>
          <w:sz w:val="22"/>
          <w:szCs w:val="22"/>
        </w:rPr>
        <w:t>6</w:t>
      </w:r>
      <w:r w:rsidR="5DB4D419" w:rsidRPr="0AF2E030">
        <w:rPr>
          <w:rFonts w:ascii="Segoe UI" w:eastAsia="Calibri" w:hAnsi="Segoe UI" w:cs="Segoe UI"/>
          <w:b/>
          <w:bCs/>
          <w:sz w:val="22"/>
          <w:szCs w:val="22"/>
        </w:rPr>
        <w:t>.</w:t>
      </w:r>
      <w:r w:rsidRPr="0AF2E030">
        <w:rPr>
          <w:rFonts w:ascii="Segoe UI" w:eastAsia="Calibri" w:hAnsi="Segoe UI" w:cs="Segoe UI"/>
          <w:b/>
          <w:bCs/>
          <w:sz w:val="22"/>
          <w:szCs w:val="22"/>
        </w:rPr>
        <w:t xml:space="preserve"> </w:t>
      </w:r>
      <w:r w:rsidRPr="0AF2E030">
        <w:rPr>
          <w:rFonts w:ascii="Segoe UI" w:eastAsia="Calibri" w:hAnsi="Segoe UI" w:cs="Segoe UI"/>
          <w:sz w:val="22"/>
          <w:szCs w:val="22"/>
        </w:rPr>
        <w:t>We reserve the right to bring forward the closing date if we consider that we have received</w:t>
      </w:r>
      <w:r w:rsidRPr="0AF2E030">
        <w:rPr>
          <w:rFonts w:ascii="Segoe UI" w:eastAsia="Calibri" w:hAnsi="Segoe UI" w:cs="Segoe UI"/>
          <w:b/>
          <w:bCs/>
          <w:sz w:val="22"/>
          <w:szCs w:val="22"/>
        </w:rPr>
        <w:t xml:space="preserve"> </w:t>
      </w:r>
      <w:r w:rsidRPr="0AF2E030">
        <w:rPr>
          <w:rFonts w:ascii="Segoe UI" w:eastAsia="Calibri" w:hAnsi="Segoe UI" w:cs="Segoe UI"/>
          <w:sz w:val="22"/>
          <w:szCs w:val="22"/>
        </w:rPr>
        <w:t xml:space="preserve">an appropriate number of candidates for the post, therefore </w:t>
      </w:r>
      <w:r w:rsidRPr="0AF2E030">
        <w:rPr>
          <w:rFonts w:ascii="Segoe UI" w:eastAsia="Calibri" w:hAnsi="Segoe UI" w:cs="Segoe UI"/>
          <w:i/>
          <w:iCs/>
          <w:sz w:val="22"/>
          <w:szCs w:val="22"/>
        </w:rPr>
        <w:t>we encourage you to apply as soon as possible</w:t>
      </w:r>
      <w:r w:rsidRPr="0AF2E030">
        <w:rPr>
          <w:rFonts w:ascii="Segoe UI" w:eastAsia="Calibri" w:hAnsi="Segoe UI" w:cs="Segoe UI"/>
          <w:sz w:val="22"/>
          <w:szCs w:val="22"/>
        </w:rPr>
        <w:t>.</w:t>
      </w:r>
    </w:p>
    <w:p w14:paraId="5E2B6779" w14:textId="051782BB" w:rsidR="00EA115B" w:rsidRDefault="00EA115B" w:rsidP="00EA115B">
      <w:pPr>
        <w:jc w:val="both"/>
        <w:rPr>
          <w:rFonts w:ascii="Segoe UI" w:eastAsia="Calibri" w:hAnsi="Segoe UI" w:cs="Segoe UI"/>
          <w:sz w:val="22"/>
          <w:szCs w:val="22"/>
          <w:lang w:val="en-GB"/>
        </w:rPr>
      </w:pPr>
    </w:p>
    <w:p w14:paraId="71FEFC19" w14:textId="77777777" w:rsidR="00D43082" w:rsidRPr="00750272" w:rsidRDefault="00D43082" w:rsidP="00EA115B">
      <w:pPr>
        <w:jc w:val="both"/>
        <w:rPr>
          <w:rFonts w:ascii="Segoe UI" w:eastAsia="Calibri" w:hAnsi="Segoe UI" w:cs="Segoe UI"/>
          <w:sz w:val="22"/>
          <w:szCs w:val="22"/>
          <w:lang w:val="en-GB"/>
        </w:rPr>
      </w:pPr>
    </w:p>
    <w:p w14:paraId="422D7BED" w14:textId="77777777" w:rsidR="00EA115B" w:rsidRPr="00750272" w:rsidRDefault="00EA115B" w:rsidP="00EA115B">
      <w:pPr>
        <w:jc w:val="both"/>
        <w:rPr>
          <w:rFonts w:ascii="Segoe UI" w:eastAsia="Calibri" w:hAnsi="Segoe UI" w:cs="Segoe UI"/>
          <w:b/>
          <w:bCs/>
          <w:color w:val="0070C0"/>
          <w:sz w:val="22"/>
          <w:szCs w:val="22"/>
          <w:lang w:val="en-GB"/>
        </w:rPr>
      </w:pPr>
      <w:r w:rsidRPr="00750272">
        <w:rPr>
          <w:rFonts w:ascii="Segoe UI" w:eastAsia="Calibri" w:hAnsi="Segoe UI" w:cs="Segoe UI"/>
          <w:b/>
          <w:bCs/>
          <w:color w:val="0070C0"/>
          <w:sz w:val="22"/>
          <w:szCs w:val="22"/>
          <w:lang w:val="en-GB"/>
        </w:rPr>
        <w:t>Further information</w:t>
      </w:r>
    </w:p>
    <w:p w14:paraId="0E152FA7" w14:textId="33522C3B" w:rsidR="00325C42" w:rsidRDefault="00EA115B" w:rsidP="007A02F5">
      <w:pPr>
        <w:shd w:val="clear" w:color="auto" w:fill="FFFFFF"/>
        <w:jc w:val="both"/>
        <w:rPr>
          <w:rFonts w:ascii="Segoe UI" w:eastAsia="Calibri" w:hAnsi="Segoe UI" w:cs="Segoe UI"/>
          <w:sz w:val="22"/>
          <w:szCs w:val="22"/>
          <w:lang w:val="en-GB"/>
        </w:rPr>
      </w:pPr>
      <w:bookmarkStart w:id="1" w:name="_Hlk156568416"/>
      <w:r w:rsidRPr="00750272">
        <w:rPr>
          <w:rFonts w:ascii="Segoe UI" w:eastAsia="Calibri" w:hAnsi="Segoe UI" w:cs="Segoe UI"/>
          <w:sz w:val="22"/>
          <w:szCs w:val="22"/>
          <w:lang w:val="en-GB"/>
        </w:rPr>
        <w:t>We encourage informal discussions regarding the role.  If you are unsure about the role, have more questions</w:t>
      </w:r>
      <w:r w:rsidR="00947080" w:rsidRPr="00750272">
        <w:rPr>
          <w:rFonts w:ascii="Segoe UI" w:eastAsia="Calibri" w:hAnsi="Segoe UI" w:cs="Segoe UI"/>
          <w:sz w:val="22"/>
          <w:szCs w:val="22"/>
          <w:lang w:val="en-GB"/>
        </w:rPr>
        <w:t xml:space="preserve"> or would like to visit prior to applying</w:t>
      </w:r>
      <w:r w:rsidRPr="00750272">
        <w:rPr>
          <w:rFonts w:ascii="Segoe UI" w:eastAsia="Calibri" w:hAnsi="Segoe UI" w:cs="Segoe UI"/>
          <w:sz w:val="22"/>
          <w:szCs w:val="22"/>
          <w:lang w:val="en-GB"/>
        </w:rPr>
        <w:t xml:space="preserve"> please email</w:t>
      </w:r>
      <w:r w:rsidR="00325C42">
        <w:rPr>
          <w:rFonts w:ascii="Segoe UI" w:eastAsia="Calibri" w:hAnsi="Segoe UI" w:cs="Segoe UI"/>
          <w:sz w:val="22"/>
          <w:szCs w:val="22"/>
          <w:lang w:val="en-GB"/>
        </w:rPr>
        <w:t>:</w:t>
      </w:r>
      <w:r w:rsidR="007A02F5" w:rsidRPr="00750272">
        <w:rPr>
          <w:rFonts w:ascii="Segoe UI" w:eastAsia="Calibri" w:hAnsi="Segoe UI" w:cs="Segoe UI"/>
          <w:sz w:val="22"/>
          <w:szCs w:val="22"/>
          <w:lang w:val="en-GB"/>
        </w:rPr>
        <w:t xml:space="preserve"> </w:t>
      </w:r>
    </w:p>
    <w:p w14:paraId="65F80D4F" w14:textId="08A5C99C" w:rsidR="00EA115B" w:rsidRPr="00750272" w:rsidRDefault="007573C5" w:rsidP="007A02F5">
      <w:pPr>
        <w:shd w:val="clear" w:color="auto" w:fill="FFFFFF"/>
        <w:jc w:val="both"/>
        <w:rPr>
          <w:rFonts w:ascii="Segoe UI" w:eastAsia="Calibri" w:hAnsi="Segoe UI" w:cs="Segoe UI"/>
          <w:sz w:val="22"/>
          <w:szCs w:val="22"/>
          <w:lang w:val="en-GB"/>
        </w:rPr>
      </w:pPr>
      <w:hyperlink r:id="rId19" w:history="1">
        <w:r w:rsidR="00325C42" w:rsidRPr="003014DD">
          <w:rPr>
            <w:rStyle w:val="Hyperlink"/>
            <w:rFonts w:ascii="Segoe UI" w:eastAsia="Times New Roman" w:hAnsi="Segoe UI" w:cs="Segoe UI"/>
            <w:sz w:val="22"/>
            <w:szCs w:val="22"/>
          </w:rPr>
          <w:t>melanie.osborne@heathlaneacademy.org.uk</w:t>
        </w:r>
      </w:hyperlink>
    </w:p>
    <w:bookmarkEnd w:id="1"/>
    <w:p w14:paraId="0593F6C5" w14:textId="5E1A45D0" w:rsidR="00EA115B" w:rsidRDefault="00EA115B" w:rsidP="00EA115B">
      <w:pPr>
        <w:jc w:val="both"/>
        <w:rPr>
          <w:rFonts w:ascii="Segoe UI" w:eastAsia="Calibri" w:hAnsi="Segoe UI" w:cs="Segoe UI"/>
          <w:sz w:val="22"/>
          <w:szCs w:val="22"/>
          <w:lang w:val="en-GB"/>
        </w:rPr>
      </w:pPr>
    </w:p>
    <w:p w14:paraId="30F52AC9" w14:textId="77777777" w:rsidR="00D43082" w:rsidRPr="00750272" w:rsidRDefault="00D43082" w:rsidP="00EA115B">
      <w:pPr>
        <w:jc w:val="both"/>
        <w:rPr>
          <w:rFonts w:ascii="Segoe UI" w:eastAsia="Calibri" w:hAnsi="Segoe UI" w:cs="Segoe UI"/>
          <w:sz w:val="22"/>
          <w:szCs w:val="22"/>
          <w:lang w:val="en-GB"/>
        </w:rPr>
      </w:pPr>
    </w:p>
    <w:p w14:paraId="186E8D74" w14:textId="77777777" w:rsidR="00EA115B" w:rsidRPr="00750272" w:rsidRDefault="00EA115B" w:rsidP="00EA115B">
      <w:pPr>
        <w:jc w:val="both"/>
        <w:rPr>
          <w:rFonts w:ascii="Segoe UI" w:eastAsia="Calibri" w:hAnsi="Segoe UI" w:cs="Segoe UI"/>
          <w:b/>
          <w:bCs/>
          <w:sz w:val="22"/>
          <w:szCs w:val="22"/>
          <w:lang w:val="en-GB"/>
        </w:rPr>
      </w:pPr>
      <w:r w:rsidRPr="00750272">
        <w:rPr>
          <w:rFonts w:ascii="Segoe UI" w:eastAsia="Calibri" w:hAnsi="Segoe UI" w:cs="Segoe UI"/>
          <w:b/>
          <w:bCs/>
          <w:color w:val="0070C0"/>
          <w:sz w:val="22"/>
          <w:szCs w:val="22"/>
          <w:lang w:val="en-GB"/>
        </w:rPr>
        <w:t>Terms and Conditions of employment</w:t>
      </w:r>
    </w:p>
    <w:p w14:paraId="64356338" w14:textId="77777777" w:rsidR="00EA115B" w:rsidRPr="00750272" w:rsidRDefault="00EA115B" w:rsidP="00EA115B">
      <w:pPr>
        <w:jc w:val="both"/>
        <w:rPr>
          <w:rFonts w:ascii="Segoe UI" w:eastAsia="Calibri" w:hAnsi="Segoe UI" w:cs="Segoe UI"/>
          <w:sz w:val="22"/>
          <w:szCs w:val="22"/>
          <w:lang w:val="en-GB"/>
        </w:rPr>
      </w:pPr>
      <w:r w:rsidRPr="00750272">
        <w:rPr>
          <w:rFonts w:ascii="Segoe UI" w:eastAsia="Calibri" w:hAnsi="Segoe UI" w:cs="Segoe UI"/>
          <w:sz w:val="22"/>
          <w:szCs w:val="22"/>
          <w:lang w:val="en-GB"/>
        </w:rPr>
        <w:t>Please note the final detailed terms and conditions are subject to agreement between UL and the successful candidate:</w:t>
      </w:r>
    </w:p>
    <w:p w14:paraId="6F2C5181" w14:textId="77777777" w:rsidR="00EA115B" w:rsidRPr="00750272" w:rsidRDefault="00EA115B" w:rsidP="00EA115B">
      <w:pPr>
        <w:jc w:val="both"/>
        <w:rPr>
          <w:rFonts w:ascii="Segoe UI" w:eastAsia="Calibri" w:hAnsi="Segoe UI" w:cs="Segoe UI"/>
          <w:sz w:val="22"/>
          <w:szCs w:val="22"/>
          <w:lang w:val="en-GB"/>
        </w:rPr>
      </w:pPr>
    </w:p>
    <w:p w14:paraId="123FACDD" w14:textId="3E12262E" w:rsidR="00EA115B" w:rsidRPr="00750272" w:rsidRDefault="00EA115B" w:rsidP="00EA115B">
      <w:pPr>
        <w:pStyle w:val="ListParagraph"/>
        <w:numPr>
          <w:ilvl w:val="0"/>
          <w:numId w:val="2"/>
        </w:numPr>
        <w:jc w:val="both"/>
        <w:rPr>
          <w:rFonts w:ascii="Segoe UI" w:eastAsia="Calibri" w:hAnsi="Segoe UI" w:cs="Segoe UI"/>
          <w:color w:val="auto"/>
          <w:sz w:val="22"/>
          <w:szCs w:val="22"/>
          <w:lang w:val="en-GB"/>
        </w:rPr>
      </w:pPr>
      <w:bookmarkStart w:id="2" w:name="_Hlk156567940"/>
      <w:r w:rsidRPr="00750272">
        <w:rPr>
          <w:rFonts w:ascii="Segoe UI" w:eastAsia="Calibri" w:hAnsi="Segoe UI" w:cs="Segoe UI"/>
          <w:b/>
          <w:bCs/>
          <w:color w:val="auto"/>
          <w:sz w:val="22"/>
          <w:szCs w:val="22"/>
          <w:lang w:val="en-GB"/>
        </w:rPr>
        <w:t>Location:</w:t>
      </w:r>
      <w:r w:rsidRPr="00750272">
        <w:rPr>
          <w:rFonts w:ascii="Segoe UI" w:eastAsia="Calibri" w:hAnsi="Segoe UI" w:cs="Segoe UI"/>
          <w:color w:val="auto"/>
          <w:sz w:val="22"/>
          <w:szCs w:val="22"/>
          <w:lang w:val="en-GB"/>
        </w:rPr>
        <w:t xml:space="preserve"> </w:t>
      </w:r>
      <w:r w:rsidR="002D14EB" w:rsidRPr="00750272">
        <w:rPr>
          <w:rFonts w:ascii="Segoe UI" w:eastAsia="Calibri" w:hAnsi="Segoe UI" w:cs="Segoe UI"/>
          <w:color w:val="auto"/>
          <w:sz w:val="22"/>
          <w:szCs w:val="22"/>
          <w:lang w:val="en-GB"/>
        </w:rPr>
        <w:t>Heath Lane Academy, Earl Shilton, Leicester, LE9 7PD</w:t>
      </w:r>
    </w:p>
    <w:p w14:paraId="2FD75C73" w14:textId="0D76EBCB" w:rsidR="00EA115B" w:rsidRPr="00750272" w:rsidRDefault="00EA115B" w:rsidP="00EA115B">
      <w:pPr>
        <w:pStyle w:val="ListParagraph"/>
        <w:numPr>
          <w:ilvl w:val="0"/>
          <w:numId w:val="2"/>
        </w:numPr>
        <w:jc w:val="both"/>
        <w:rPr>
          <w:rFonts w:ascii="Segoe UI" w:eastAsia="Calibri" w:hAnsi="Segoe UI" w:cs="Segoe UI"/>
          <w:sz w:val="22"/>
          <w:szCs w:val="22"/>
          <w:lang w:val="en-GB"/>
        </w:rPr>
      </w:pPr>
      <w:r w:rsidRPr="0AF2E030">
        <w:rPr>
          <w:rFonts w:ascii="Segoe UI" w:eastAsia="Calibri" w:hAnsi="Segoe UI" w:cs="Segoe UI"/>
          <w:b/>
          <w:bCs/>
          <w:color w:val="auto"/>
          <w:sz w:val="22"/>
          <w:szCs w:val="22"/>
          <w:lang w:val="en-GB"/>
        </w:rPr>
        <w:t>Working hours:</w:t>
      </w:r>
      <w:r w:rsidRPr="0AF2E030">
        <w:rPr>
          <w:rFonts w:ascii="Segoe UI" w:eastAsia="Calibri" w:hAnsi="Segoe UI" w:cs="Segoe UI"/>
          <w:color w:val="auto"/>
          <w:sz w:val="22"/>
          <w:szCs w:val="22"/>
          <w:lang w:val="en-GB"/>
        </w:rPr>
        <w:t xml:space="preserve"> </w:t>
      </w:r>
      <w:r w:rsidR="001200BC" w:rsidRPr="0AF2E030">
        <w:rPr>
          <w:rFonts w:ascii="Segoe UI" w:eastAsia="Calibri" w:hAnsi="Segoe UI" w:cs="Segoe UI"/>
          <w:color w:val="auto"/>
          <w:sz w:val="22"/>
          <w:szCs w:val="22"/>
          <w:lang w:val="en-GB"/>
        </w:rPr>
        <w:t>Monday – Friday 37.5 hours per week</w:t>
      </w:r>
      <w:r w:rsidR="00D038B8">
        <w:rPr>
          <w:rFonts w:ascii="Segoe UI" w:eastAsia="Calibri" w:hAnsi="Segoe UI" w:cs="Segoe UI"/>
          <w:color w:val="auto"/>
          <w:sz w:val="22"/>
          <w:szCs w:val="22"/>
          <w:lang w:val="en-GB"/>
        </w:rPr>
        <w:t>, t</w:t>
      </w:r>
      <w:r w:rsidR="002246B3" w:rsidRPr="0AF2E030">
        <w:rPr>
          <w:rFonts w:ascii="Segoe UI" w:eastAsia="Calibri" w:hAnsi="Segoe UI" w:cs="Segoe UI"/>
          <w:color w:val="auto"/>
          <w:sz w:val="22"/>
          <w:szCs w:val="22"/>
          <w:lang w:val="en-GB"/>
        </w:rPr>
        <w:t>erm</w:t>
      </w:r>
      <w:r w:rsidR="00D038B8">
        <w:rPr>
          <w:rFonts w:ascii="Segoe UI" w:eastAsia="Calibri" w:hAnsi="Segoe UI" w:cs="Segoe UI"/>
          <w:color w:val="auto"/>
          <w:sz w:val="22"/>
          <w:szCs w:val="22"/>
          <w:lang w:val="en-GB"/>
        </w:rPr>
        <w:t xml:space="preserve"> t</w:t>
      </w:r>
      <w:r w:rsidR="002246B3" w:rsidRPr="0AF2E030">
        <w:rPr>
          <w:rFonts w:ascii="Segoe UI" w:eastAsia="Calibri" w:hAnsi="Segoe UI" w:cs="Segoe UI"/>
          <w:color w:val="auto"/>
          <w:sz w:val="22"/>
          <w:szCs w:val="22"/>
          <w:lang w:val="en-GB"/>
        </w:rPr>
        <w:t>ime only.</w:t>
      </w:r>
    </w:p>
    <w:p w14:paraId="74026A29" w14:textId="75EAD096" w:rsidR="00EA115B" w:rsidRPr="00750272" w:rsidRDefault="00EA115B" w:rsidP="00EA115B">
      <w:pPr>
        <w:pStyle w:val="ListParagraph"/>
        <w:numPr>
          <w:ilvl w:val="0"/>
          <w:numId w:val="2"/>
        </w:numPr>
        <w:jc w:val="both"/>
        <w:rPr>
          <w:rFonts w:ascii="Segoe UI" w:eastAsia="Calibri" w:hAnsi="Segoe UI" w:cs="Segoe UI"/>
          <w:sz w:val="22"/>
          <w:szCs w:val="22"/>
          <w:lang w:val="en-GB"/>
        </w:rPr>
      </w:pPr>
      <w:r w:rsidRPr="00750272">
        <w:rPr>
          <w:rFonts w:ascii="Segoe UI" w:eastAsia="Calibri" w:hAnsi="Segoe UI" w:cs="Segoe UI"/>
          <w:b/>
          <w:bCs/>
          <w:sz w:val="22"/>
          <w:szCs w:val="22"/>
          <w:lang w:val="en-GB"/>
        </w:rPr>
        <w:t>Start date:</w:t>
      </w:r>
      <w:r w:rsidRPr="00750272">
        <w:rPr>
          <w:rFonts w:ascii="Segoe UI" w:eastAsia="Calibri" w:hAnsi="Segoe UI" w:cs="Segoe UI"/>
          <w:sz w:val="22"/>
          <w:szCs w:val="22"/>
          <w:lang w:val="en-GB"/>
        </w:rPr>
        <w:t xml:space="preserve"> </w:t>
      </w:r>
      <w:r w:rsidR="00D038B8">
        <w:rPr>
          <w:rFonts w:ascii="Segoe UI" w:eastAsia="Calibri" w:hAnsi="Segoe UI" w:cs="Segoe UI"/>
          <w:sz w:val="22"/>
          <w:szCs w:val="22"/>
          <w:lang w:val="en-GB"/>
        </w:rPr>
        <w:t>20</w:t>
      </w:r>
      <w:r w:rsidR="00D038B8" w:rsidRPr="00D038B8">
        <w:rPr>
          <w:rFonts w:ascii="Segoe UI" w:eastAsia="Calibri" w:hAnsi="Segoe UI" w:cs="Segoe UI"/>
          <w:sz w:val="22"/>
          <w:szCs w:val="22"/>
          <w:vertAlign w:val="superscript"/>
          <w:lang w:val="en-GB"/>
        </w:rPr>
        <w:t>th</w:t>
      </w:r>
      <w:r w:rsidR="00D038B8">
        <w:rPr>
          <w:rFonts w:ascii="Segoe UI" w:eastAsia="Calibri" w:hAnsi="Segoe UI" w:cs="Segoe UI"/>
          <w:sz w:val="22"/>
          <w:szCs w:val="22"/>
          <w:lang w:val="en-GB"/>
        </w:rPr>
        <w:t xml:space="preserve"> August 2026</w:t>
      </w:r>
    </w:p>
    <w:p w14:paraId="1BAFA48D" w14:textId="7A7D22EE" w:rsidR="00EA115B" w:rsidRPr="00487143" w:rsidRDefault="001200BC" w:rsidP="00EA115B">
      <w:pPr>
        <w:pStyle w:val="ListParagraph"/>
        <w:numPr>
          <w:ilvl w:val="0"/>
          <w:numId w:val="2"/>
        </w:numPr>
        <w:jc w:val="both"/>
        <w:rPr>
          <w:rFonts w:ascii="Segoe UI" w:eastAsia="Calibri" w:hAnsi="Segoe UI" w:cs="Segoe UI"/>
          <w:sz w:val="22"/>
          <w:szCs w:val="22"/>
          <w:lang w:val="en-GB"/>
        </w:rPr>
      </w:pPr>
      <w:r w:rsidRPr="0AD7A43C">
        <w:rPr>
          <w:rFonts w:ascii="Segoe UI" w:eastAsia="Calibri" w:hAnsi="Segoe UI" w:cs="Segoe UI"/>
          <w:b/>
          <w:bCs/>
          <w:sz w:val="22"/>
          <w:szCs w:val="22"/>
          <w:lang w:val="en-GB"/>
        </w:rPr>
        <w:t>S</w:t>
      </w:r>
      <w:r w:rsidR="00EA115B" w:rsidRPr="0AD7A43C">
        <w:rPr>
          <w:rFonts w:ascii="Segoe UI" w:eastAsia="Calibri" w:hAnsi="Segoe UI" w:cs="Segoe UI"/>
          <w:b/>
          <w:bCs/>
          <w:sz w:val="22"/>
          <w:szCs w:val="22"/>
          <w:lang w:val="en-GB"/>
        </w:rPr>
        <w:t>alary</w:t>
      </w:r>
      <w:r w:rsidR="00EA115B" w:rsidRPr="0AD7A43C">
        <w:rPr>
          <w:rFonts w:ascii="Segoe UI" w:eastAsia="Calibri" w:hAnsi="Segoe UI" w:cs="Segoe UI"/>
          <w:sz w:val="22"/>
          <w:szCs w:val="22"/>
          <w:lang w:val="en-GB"/>
        </w:rPr>
        <w:t>:</w:t>
      </w:r>
      <w:r w:rsidRPr="0AD7A43C">
        <w:rPr>
          <w:rFonts w:ascii="Segoe UI" w:eastAsia="Calibri" w:hAnsi="Segoe UI" w:cs="Segoe UI"/>
          <w:sz w:val="22"/>
          <w:szCs w:val="22"/>
          <w:lang w:val="en-GB"/>
        </w:rPr>
        <w:t xml:space="preserve"> </w:t>
      </w:r>
      <w:r w:rsidR="00C33AD2">
        <w:rPr>
          <w:rFonts w:ascii="Segoe UI" w:eastAsia="Calibri" w:hAnsi="Segoe UI" w:cs="Segoe UI"/>
          <w:sz w:val="22"/>
          <w:szCs w:val="22"/>
          <w:lang w:val="en-GB"/>
        </w:rPr>
        <w:t xml:space="preserve">£22,364 </w:t>
      </w:r>
      <w:r w:rsidR="00201A64">
        <w:rPr>
          <w:rFonts w:ascii="Segoe UI" w:eastAsia="Calibri" w:hAnsi="Segoe UI" w:cs="Segoe UI"/>
          <w:sz w:val="22"/>
          <w:szCs w:val="22"/>
          <w:lang w:val="en-GB"/>
        </w:rPr>
        <w:t xml:space="preserve">- £23,173 </w:t>
      </w:r>
      <w:r w:rsidR="00C33AD2">
        <w:rPr>
          <w:rFonts w:ascii="Segoe UI" w:eastAsia="Calibri" w:hAnsi="Segoe UI" w:cs="Segoe UI"/>
          <w:sz w:val="22"/>
          <w:szCs w:val="22"/>
          <w:lang w:val="en-GB"/>
        </w:rPr>
        <w:t>actual (£25,9</w:t>
      </w:r>
      <w:r w:rsidR="00201A64">
        <w:rPr>
          <w:rFonts w:ascii="Segoe UI" w:eastAsia="Calibri" w:hAnsi="Segoe UI" w:cs="Segoe UI"/>
          <w:sz w:val="22"/>
          <w:szCs w:val="22"/>
          <w:lang w:val="en-GB"/>
        </w:rPr>
        <w:t>1</w:t>
      </w:r>
      <w:r w:rsidR="00C33AD2">
        <w:rPr>
          <w:rFonts w:ascii="Segoe UI" w:eastAsia="Calibri" w:hAnsi="Segoe UI" w:cs="Segoe UI"/>
          <w:sz w:val="22"/>
          <w:szCs w:val="22"/>
          <w:lang w:val="en-GB"/>
        </w:rPr>
        <w:t xml:space="preserve">8 </w:t>
      </w:r>
      <w:r w:rsidR="00201A64">
        <w:rPr>
          <w:rFonts w:ascii="Segoe UI" w:eastAsia="Calibri" w:hAnsi="Segoe UI" w:cs="Segoe UI"/>
          <w:sz w:val="22"/>
          <w:szCs w:val="22"/>
          <w:lang w:val="en-GB"/>
        </w:rPr>
        <w:t xml:space="preserve">- £26,856 </w:t>
      </w:r>
      <w:r w:rsidR="00C33AD2">
        <w:rPr>
          <w:rFonts w:ascii="Segoe UI" w:eastAsia="Calibri" w:hAnsi="Segoe UI" w:cs="Segoe UI"/>
          <w:sz w:val="22"/>
          <w:szCs w:val="22"/>
          <w:lang w:val="en-GB"/>
        </w:rPr>
        <w:t>FTE)</w:t>
      </w:r>
    </w:p>
    <w:p w14:paraId="7EE5CA15" w14:textId="79491617" w:rsidR="00EA115B" w:rsidRDefault="00EA115B" w:rsidP="00FE3E4A">
      <w:pPr>
        <w:pStyle w:val="ListParagraph"/>
        <w:numPr>
          <w:ilvl w:val="0"/>
          <w:numId w:val="2"/>
        </w:numPr>
        <w:shd w:val="clear" w:color="auto" w:fill="FFFFFF"/>
        <w:jc w:val="both"/>
        <w:rPr>
          <w:rFonts w:ascii="Segoe UI" w:eastAsia="Calibri" w:hAnsi="Segoe UI" w:cs="Segoe UI"/>
          <w:sz w:val="22"/>
          <w:szCs w:val="22"/>
          <w:lang w:val="en-GB"/>
        </w:rPr>
      </w:pPr>
      <w:r w:rsidRPr="00750272">
        <w:rPr>
          <w:rFonts w:ascii="Segoe UI" w:eastAsia="Calibri" w:hAnsi="Segoe UI" w:cs="Segoe UI"/>
          <w:b/>
          <w:bCs/>
          <w:sz w:val="22"/>
          <w:szCs w:val="22"/>
          <w:lang w:val="en-GB"/>
        </w:rPr>
        <w:t>Pension Scheme:</w:t>
      </w:r>
      <w:r w:rsidRPr="00750272">
        <w:rPr>
          <w:rFonts w:ascii="Segoe UI" w:eastAsia="Calibri" w:hAnsi="Segoe UI" w:cs="Segoe UI"/>
          <w:sz w:val="22"/>
          <w:szCs w:val="22"/>
          <w:lang w:val="en-GB"/>
        </w:rPr>
        <w:t xml:space="preserve"> </w:t>
      </w:r>
      <w:bookmarkEnd w:id="2"/>
      <w:r w:rsidR="0054426B" w:rsidRPr="00750272">
        <w:rPr>
          <w:rFonts w:ascii="Segoe UI" w:eastAsia="Calibri" w:hAnsi="Segoe UI" w:cs="Segoe UI"/>
          <w:sz w:val="22"/>
          <w:szCs w:val="22"/>
          <w:lang w:val="en-GB"/>
        </w:rPr>
        <w:t>Local government pension scheme</w:t>
      </w:r>
    </w:p>
    <w:p w14:paraId="03E17894" w14:textId="77777777" w:rsidR="00487143" w:rsidRDefault="00487143" w:rsidP="0AF2E030">
      <w:pPr>
        <w:pStyle w:val="ListParagraph"/>
        <w:shd w:val="clear" w:color="auto" w:fill="FFFFFF" w:themeFill="background1"/>
        <w:jc w:val="both"/>
        <w:rPr>
          <w:rFonts w:ascii="Segoe UI" w:eastAsia="Calibri" w:hAnsi="Segoe UI" w:cs="Segoe UI"/>
          <w:sz w:val="22"/>
          <w:szCs w:val="22"/>
          <w:lang w:val="en-GB"/>
        </w:rPr>
      </w:pPr>
    </w:p>
    <w:p w14:paraId="2CAF0C12" w14:textId="74BE1204" w:rsidR="002B4402" w:rsidRDefault="002B4402" w:rsidP="00D43082">
      <w:pPr>
        <w:jc w:val="both"/>
        <w:rPr>
          <w:rFonts w:ascii="Segoe UI" w:hAnsi="Segoe UI" w:cs="Segoe UI"/>
          <w:b/>
          <w:sz w:val="22"/>
          <w:szCs w:val="22"/>
        </w:rPr>
      </w:pPr>
      <w:r w:rsidRPr="00487143">
        <w:rPr>
          <w:rFonts w:ascii="Segoe UI" w:hAnsi="Segoe UI" w:cs="Segoe UI"/>
          <w:b/>
          <w:sz w:val="22"/>
          <w:szCs w:val="22"/>
        </w:rPr>
        <w:t>This post is subject to an enhanced DBS disclosure and the post holder must be committed to safeguarding the welfare of children</w:t>
      </w:r>
      <w:r w:rsidR="00D43082">
        <w:rPr>
          <w:rFonts w:ascii="Segoe UI" w:hAnsi="Segoe UI" w:cs="Segoe UI"/>
          <w:b/>
          <w:sz w:val="22"/>
          <w:szCs w:val="22"/>
        </w:rPr>
        <w:t>.</w:t>
      </w:r>
    </w:p>
    <w:p w14:paraId="5CD9A60F" w14:textId="48771BEA" w:rsidR="00D43082" w:rsidRDefault="00D43082" w:rsidP="00D43082">
      <w:pPr>
        <w:shd w:val="clear" w:color="auto" w:fill="FFFFFF" w:themeFill="background1"/>
        <w:spacing w:line="259" w:lineRule="auto"/>
        <w:jc w:val="both"/>
        <w:rPr>
          <w:rFonts w:ascii="Segoe UI" w:hAnsi="Segoe UI" w:cs="Segoe UI"/>
          <w:b/>
          <w:sz w:val="22"/>
          <w:szCs w:val="22"/>
        </w:rPr>
      </w:pPr>
    </w:p>
    <w:p w14:paraId="1C76B102" w14:textId="10715AC4" w:rsidR="00D43082" w:rsidRDefault="00D43082" w:rsidP="00D43082">
      <w:pPr>
        <w:shd w:val="clear" w:color="auto" w:fill="FFFFFF" w:themeFill="background1"/>
        <w:spacing w:line="259" w:lineRule="auto"/>
        <w:jc w:val="both"/>
        <w:rPr>
          <w:rFonts w:ascii="Segoe UI" w:hAnsi="Segoe UI" w:cs="Segoe UI"/>
          <w:b/>
          <w:sz w:val="22"/>
          <w:szCs w:val="22"/>
        </w:rPr>
      </w:pPr>
    </w:p>
    <w:p w14:paraId="67B3DE27" w14:textId="7A5E6CE9" w:rsidR="00D43082" w:rsidRDefault="00D43082" w:rsidP="00D43082">
      <w:pPr>
        <w:shd w:val="clear" w:color="auto" w:fill="FFFFFF" w:themeFill="background1"/>
        <w:spacing w:line="259" w:lineRule="auto"/>
        <w:jc w:val="both"/>
        <w:rPr>
          <w:rFonts w:ascii="Segoe UI" w:hAnsi="Segoe UI" w:cs="Segoe UI"/>
          <w:b/>
          <w:sz w:val="22"/>
          <w:szCs w:val="22"/>
        </w:rPr>
      </w:pPr>
    </w:p>
    <w:p w14:paraId="13851252" w14:textId="731C8803" w:rsidR="00D43082" w:rsidRDefault="00D43082" w:rsidP="00D43082">
      <w:pPr>
        <w:shd w:val="clear" w:color="auto" w:fill="FFFFFF" w:themeFill="background1"/>
        <w:spacing w:line="259" w:lineRule="auto"/>
        <w:jc w:val="both"/>
        <w:rPr>
          <w:rFonts w:ascii="Segoe UI" w:hAnsi="Segoe UI" w:cs="Segoe UI"/>
          <w:b/>
          <w:sz w:val="22"/>
          <w:szCs w:val="22"/>
        </w:rPr>
      </w:pPr>
    </w:p>
    <w:p w14:paraId="289ACC15" w14:textId="5594182C" w:rsidR="00D43082" w:rsidRDefault="00D43082" w:rsidP="00D43082">
      <w:pPr>
        <w:shd w:val="clear" w:color="auto" w:fill="FFFFFF" w:themeFill="background1"/>
        <w:spacing w:line="259" w:lineRule="auto"/>
        <w:jc w:val="both"/>
        <w:rPr>
          <w:rFonts w:ascii="Segoe UI" w:hAnsi="Segoe UI" w:cs="Segoe UI"/>
          <w:b/>
          <w:sz w:val="22"/>
          <w:szCs w:val="22"/>
        </w:rPr>
      </w:pPr>
    </w:p>
    <w:p w14:paraId="2D7021F5" w14:textId="41D382E7" w:rsidR="00D43082" w:rsidRDefault="00D43082" w:rsidP="00D43082">
      <w:pPr>
        <w:shd w:val="clear" w:color="auto" w:fill="FFFFFF" w:themeFill="background1"/>
        <w:spacing w:line="259" w:lineRule="auto"/>
        <w:jc w:val="both"/>
        <w:rPr>
          <w:rFonts w:ascii="Segoe UI" w:hAnsi="Segoe UI" w:cs="Segoe UI"/>
          <w:b/>
          <w:sz w:val="22"/>
          <w:szCs w:val="22"/>
        </w:rPr>
      </w:pPr>
    </w:p>
    <w:p w14:paraId="6A51BC05" w14:textId="5CA6FF6E" w:rsidR="00D43082" w:rsidRDefault="00D43082" w:rsidP="00D43082">
      <w:pPr>
        <w:shd w:val="clear" w:color="auto" w:fill="FFFFFF" w:themeFill="background1"/>
        <w:spacing w:line="259" w:lineRule="auto"/>
        <w:jc w:val="both"/>
        <w:rPr>
          <w:rFonts w:ascii="Segoe UI" w:hAnsi="Segoe UI" w:cs="Segoe UI"/>
          <w:b/>
          <w:sz w:val="22"/>
          <w:szCs w:val="22"/>
        </w:rPr>
      </w:pPr>
    </w:p>
    <w:p w14:paraId="0DA20338" w14:textId="1B62302C" w:rsidR="00D43082" w:rsidRDefault="00D43082" w:rsidP="00D43082">
      <w:pPr>
        <w:shd w:val="clear" w:color="auto" w:fill="FFFFFF" w:themeFill="background1"/>
        <w:spacing w:line="259" w:lineRule="auto"/>
        <w:jc w:val="both"/>
        <w:rPr>
          <w:rFonts w:ascii="Segoe UI" w:hAnsi="Segoe UI" w:cs="Segoe UI"/>
          <w:b/>
          <w:sz w:val="22"/>
          <w:szCs w:val="22"/>
        </w:rPr>
      </w:pPr>
    </w:p>
    <w:p w14:paraId="20DEBDA3" w14:textId="1C1DCBCB" w:rsidR="00D43082" w:rsidRDefault="00D43082" w:rsidP="00D43082">
      <w:pPr>
        <w:shd w:val="clear" w:color="auto" w:fill="FFFFFF" w:themeFill="background1"/>
        <w:spacing w:line="259" w:lineRule="auto"/>
        <w:jc w:val="both"/>
        <w:rPr>
          <w:rFonts w:ascii="Segoe UI" w:hAnsi="Segoe UI" w:cs="Segoe UI"/>
          <w:b/>
          <w:sz w:val="22"/>
          <w:szCs w:val="22"/>
        </w:rPr>
      </w:pPr>
    </w:p>
    <w:p w14:paraId="3E1FD95A" w14:textId="77777777" w:rsidR="00D43082" w:rsidRDefault="00D43082" w:rsidP="00D43082">
      <w:pPr>
        <w:shd w:val="clear" w:color="auto" w:fill="FFFFFF" w:themeFill="background1"/>
        <w:spacing w:line="259" w:lineRule="auto"/>
        <w:jc w:val="both"/>
        <w:rPr>
          <w:rFonts w:ascii="Segoe UI" w:hAnsi="Segoe UI" w:cs="Segoe UI"/>
          <w:b/>
          <w:sz w:val="22"/>
          <w:szCs w:val="22"/>
        </w:rPr>
      </w:pPr>
    </w:p>
    <w:p w14:paraId="24C47407" w14:textId="386E5EBE" w:rsidR="00D43082" w:rsidRPr="00750272" w:rsidRDefault="00D43082" w:rsidP="00D43082">
      <w:pPr>
        <w:jc w:val="both"/>
      </w:pPr>
      <w:r w:rsidRPr="63BA0020">
        <w:rPr>
          <w:rFonts w:ascii="Arial" w:eastAsia="Arial" w:hAnsi="Arial" w:cs="Arial"/>
          <w:color w:val="000000" w:themeColor="text1"/>
          <w:sz w:val="22"/>
          <w:szCs w:val="22"/>
        </w:rPr>
        <w:lastRenderedPageBreak/>
        <w:t xml:space="preserve">Our pledge, to all our academy teachers, is that by working for us you will benefit from </w:t>
      </w:r>
      <w:r w:rsidRPr="63BA0020">
        <w:rPr>
          <w:rFonts w:ascii="Arial" w:eastAsia="Arial" w:hAnsi="Arial" w:cs="Arial"/>
          <w:b/>
          <w:bCs/>
          <w:color w:val="000000" w:themeColor="text1"/>
          <w:sz w:val="22"/>
          <w:szCs w:val="22"/>
        </w:rPr>
        <w:t>more pay, more time, and more support</w:t>
      </w:r>
      <w:r w:rsidRPr="63BA0020">
        <w:rPr>
          <w:rFonts w:ascii="Arial" w:eastAsia="Arial" w:hAnsi="Arial" w:cs="Arial"/>
          <w:color w:val="000000" w:themeColor="text1"/>
          <w:sz w:val="22"/>
          <w:szCs w:val="22"/>
        </w:rPr>
        <w:t>.</w:t>
      </w:r>
    </w:p>
    <w:p w14:paraId="1FA3FD92" w14:textId="77777777" w:rsidR="00D43082" w:rsidRPr="00750272" w:rsidRDefault="00D43082" w:rsidP="00D43082">
      <w:pPr>
        <w:jc w:val="both"/>
      </w:pPr>
      <w:r w:rsidRPr="63BA0020">
        <w:rPr>
          <w:rFonts w:ascii="Arial" w:eastAsia="Arial" w:hAnsi="Arial" w:cs="Arial"/>
          <w:sz w:val="22"/>
          <w:szCs w:val="22"/>
          <w:lang w:val="en-GB"/>
        </w:rPr>
        <w:t xml:space="preserve"> </w:t>
      </w:r>
    </w:p>
    <w:tbl>
      <w:tblPr>
        <w:tblStyle w:val="TableGrid"/>
        <w:tblW w:w="0" w:type="auto"/>
        <w:tblLayout w:type="fixed"/>
        <w:tblLook w:val="04A0" w:firstRow="1" w:lastRow="0" w:firstColumn="1" w:lastColumn="0" w:noHBand="0" w:noVBand="1"/>
      </w:tblPr>
      <w:tblGrid>
        <w:gridCol w:w="3392"/>
        <w:gridCol w:w="3119"/>
        <w:gridCol w:w="2849"/>
      </w:tblGrid>
      <w:tr w:rsidR="00D43082" w14:paraId="35441A5A" w14:textId="77777777" w:rsidTr="00E36FD8">
        <w:trPr>
          <w:trHeight w:val="300"/>
        </w:trPr>
        <w:tc>
          <w:tcPr>
            <w:tcW w:w="3392" w:type="dxa"/>
            <w:tcBorders>
              <w:top w:val="single" w:sz="8" w:space="0" w:color="auto"/>
              <w:left w:val="single" w:sz="8" w:space="0" w:color="auto"/>
              <w:bottom w:val="single" w:sz="8" w:space="0" w:color="000000" w:themeColor="text1"/>
              <w:right w:val="single" w:sz="8" w:space="0" w:color="000000" w:themeColor="text1"/>
            </w:tcBorders>
            <w:tcMar>
              <w:left w:w="105" w:type="dxa"/>
              <w:right w:w="105" w:type="dxa"/>
            </w:tcMar>
          </w:tcPr>
          <w:p w14:paraId="71439963" w14:textId="77777777" w:rsidR="00D43082" w:rsidRDefault="00D43082" w:rsidP="00E36FD8">
            <w:pPr>
              <w:spacing w:line="257" w:lineRule="auto"/>
            </w:pPr>
            <w:r w:rsidRPr="63BA0020">
              <w:rPr>
                <w:rFonts w:ascii="Aptos" w:eastAsia="Aptos" w:hAnsi="Aptos" w:cs="Aptos"/>
                <w:sz w:val="22"/>
                <w:szCs w:val="22"/>
              </w:rPr>
              <w:t xml:space="preserve">  </w:t>
            </w:r>
            <w:r w:rsidRPr="63BA0020">
              <w:rPr>
                <w:rFonts w:eastAsia="Arial" w:cs="Arial"/>
                <w:b/>
                <w:bCs/>
                <w:color w:val="000000" w:themeColor="text1"/>
                <w:sz w:val="22"/>
                <w:szCs w:val="22"/>
              </w:rPr>
              <w:t>More pay…</w:t>
            </w:r>
          </w:p>
        </w:tc>
        <w:tc>
          <w:tcPr>
            <w:tcW w:w="3119" w:type="dxa"/>
            <w:tcBorders>
              <w:top w:val="single" w:sz="8" w:space="0" w:color="auto"/>
              <w:left w:val="single" w:sz="8" w:space="0" w:color="000000" w:themeColor="text1"/>
              <w:bottom w:val="single" w:sz="8" w:space="0" w:color="000000" w:themeColor="text1"/>
              <w:right w:val="single" w:sz="8" w:space="0" w:color="000000" w:themeColor="text1"/>
            </w:tcBorders>
            <w:tcMar>
              <w:left w:w="105" w:type="dxa"/>
              <w:right w:w="105" w:type="dxa"/>
            </w:tcMar>
          </w:tcPr>
          <w:p w14:paraId="49605284" w14:textId="77777777" w:rsidR="00D43082" w:rsidRDefault="00D43082" w:rsidP="00E36FD8">
            <w:pPr>
              <w:spacing w:line="257" w:lineRule="auto"/>
            </w:pPr>
            <w:r w:rsidRPr="63BA0020">
              <w:rPr>
                <w:rFonts w:eastAsia="Arial" w:cs="Arial"/>
                <w:b/>
                <w:bCs/>
                <w:color w:val="000000" w:themeColor="text1"/>
                <w:sz w:val="22"/>
                <w:szCs w:val="22"/>
              </w:rPr>
              <w:t>more time…</w:t>
            </w:r>
          </w:p>
        </w:tc>
        <w:tc>
          <w:tcPr>
            <w:tcW w:w="2849"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0F4A6CFF" w14:textId="77777777" w:rsidR="00D43082" w:rsidRDefault="00D43082" w:rsidP="00E36FD8">
            <w:pPr>
              <w:spacing w:line="257" w:lineRule="auto"/>
            </w:pPr>
            <w:r w:rsidRPr="63BA0020">
              <w:rPr>
                <w:rFonts w:eastAsia="Arial" w:cs="Arial"/>
                <w:b/>
                <w:bCs/>
                <w:color w:val="000000" w:themeColor="text1"/>
                <w:sz w:val="22"/>
                <w:szCs w:val="22"/>
              </w:rPr>
              <w:t>and more support</w:t>
            </w:r>
          </w:p>
        </w:tc>
      </w:tr>
      <w:tr w:rsidR="00D43082" w14:paraId="61B0D12B" w14:textId="77777777" w:rsidTr="00E36FD8">
        <w:trPr>
          <w:trHeight w:val="3763"/>
        </w:trPr>
        <w:tc>
          <w:tcPr>
            <w:tcW w:w="3392" w:type="dxa"/>
            <w:tcBorders>
              <w:top w:val="single" w:sz="8" w:space="0" w:color="000000" w:themeColor="text1"/>
              <w:left w:val="single" w:sz="8" w:space="0" w:color="auto"/>
              <w:bottom w:val="single" w:sz="8" w:space="0" w:color="auto"/>
              <w:right w:val="single" w:sz="8" w:space="0" w:color="000000" w:themeColor="text1"/>
            </w:tcBorders>
            <w:tcMar>
              <w:left w:w="105" w:type="dxa"/>
              <w:right w:w="105" w:type="dxa"/>
            </w:tcMar>
          </w:tcPr>
          <w:p w14:paraId="10B3AC84" w14:textId="77777777" w:rsidR="00D43082" w:rsidRDefault="00D43082" w:rsidP="00D43082">
            <w:pPr>
              <w:pStyle w:val="ListParagraph"/>
              <w:numPr>
                <w:ilvl w:val="0"/>
                <w:numId w:val="36"/>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We pay an average of 5% above national scales – the best rates of pay in the sector</w:t>
            </w:r>
          </w:p>
          <w:p w14:paraId="57EDF1CF" w14:textId="77777777" w:rsidR="00D43082" w:rsidRDefault="00D43082" w:rsidP="00E36FD8">
            <w:pPr>
              <w:spacing w:line="257" w:lineRule="auto"/>
            </w:pPr>
            <w:r w:rsidRPr="63BA0020">
              <w:rPr>
                <w:rFonts w:eastAsia="Arial" w:cs="Arial"/>
                <w:color w:val="000000" w:themeColor="text1"/>
                <w:sz w:val="22"/>
                <w:szCs w:val="22"/>
              </w:rPr>
              <w:t xml:space="preserve"> </w:t>
            </w:r>
          </w:p>
          <w:p w14:paraId="5E627255" w14:textId="77777777" w:rsidR="00D43082" w:rsidRDefault="00D43082" w:rsidP="00D43082">
            <w:pPr>
              <w:pStyle w:val="ListParagraph"/>
              <w:numPr>
                <w:ilvl w:val="0"/>
                <w:numId w:val="36"/>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Cash towards medical treatment</w:t>
            </w:r>
          </w:p>
          <w:p w14:paraId="01C90272" w14:textId="77777777" w:rsidR="00D43082" w:rsidRDefault="00D43082" w:rsidP="00E36FD8">
            <w:pPr>
              <w:spacing w:line="257" w:lineRule="auto"/>
              <w:ind w:left="720"/>
            </w:pPr>
            <w:r w:rsidRPr="63BA0020">
              <w:rPr>
                <w:rFonts w:eastAsia="Arial" w:cs="Arial"/>
                <w:color w:val="000000" w:themeColor="text1"/>
                <w:sz w:val="22"/>
                <w:szCs w:val="22"/>
              </w:rPr>
              <w:t xml:space="preserve"> </w:t>
            </w:r>
          </w:p>
          <w:p w14:paraId="176F818B" w14:textId="77777777" w:rsidR="00D43082" w:rsidRDefault="00D43082" w:rsidP="00D43082">
            <w:pPr>
              <w:pStyle w:val="ListParagraph"/>
              <w:numPr>
                <w:ilvl w:val="0"/>
                <w:numId w:val="36"/>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Generous staff discount scheme</w:t>
            </w:r>
          </w:p>
          <w:p w14:paraId="2BC978D5" w14:textId="77777777" w:rsidR="00D43082" w:rsidRPr="00AD1B56" w:rsidRDefault="00D43082" w:rsidP="00E36FD8">
            <w:pPr>
              <w:pStyle w:val="ListParagraph"/>
              <w:rPr>
                <w:rFonts w:ascii="Arial" w:eastAsia="Arial" w:hAnsi="Arial" w:cs="Arial"/>
                <w:color w:val="000000" w:themeColor="text1"/>
                <w:sz w:val="22"/>
                <w:szCs w:val="22"/>
              </w:rPr>
            </w:pPr>
          </w:p>
          <w:p w14:paraId="6B2D4ADC" w14:textId="77777777" w:rsidR="00D43082" w:rsidRDefault="00D43082" w:rsidP="00D43082">
            <w:pPr>
              <w:pStyle w:val="ListParagraph"/>
              <w:numPr>
                <w:ilvl w:val="0"/>
                <w:numId w:val="36"/>
              </w:numPr>
              <w:spacing w:line="257" w:lineRule="auto"/>
            </w:pPr>
            <w:r>
              <w:rPr>
                <w:rFonts w:ascii="Arial" w:eastAsia="Arial" w:hAnsi="Arial" w:cs="Arial"/>
                <w:color w:val="000000" w:themeColor="text1"/>
                <w:sz w:val="22"/>
                <w:szCs w:val="22"/>
              </w:rPr>
              <w:t>Free will writing service</w:t>
            </w:r>
          </w:p>
        </w:tc>
        <w:tc>
          <w:tcPr>
            <w:tcW w:w="3119" w:type="dxa"/>
            <w:tcBorders>
              <w:top w:val="single" w:sz="8" w:space="0" w:color="000000" w:themeColor="text1"/>
              <w:left w:val="single" w:sz="8" w:space="0" w:color="000000" w:themeColor="text1"/>
              <w:bottom w:val="single" w:sz="8" w:space="0" w:color="auto"/>
              <w:right w:val="single" w:sz="8" w:space="0" w:color="000000" w:themeColor="text1"/>
            </w:tcBorders>
            <w:tcMar>
              <w:left w:w="105" w:type="dxa"/>
              <w:right w:w="105" w:type="dxa"/>
            </w:tcMar>
          </w:tcPr>
          <w:p w14:paraId="439DBEB3" w14:textId="77777777" w:rsidR="00D43082" w:rsidRDefault="00D43082" w:rsidP="00D43082">
            <w:pPr>
              <w:pStyle w:val="ListParagraph"/>
              <w:numPr>
                <w:ilvl w:val="0"/>
                <w:numId w:val="35"/>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Three extra INSET days for planning</w:t>
            </w:r>
          </w:p>
          <w:p w14:paraId="15A9BEB5" w14:textId="77777777" w:rsidR="00D43082" w:rsidRDefault="00D43082" w:rsidP="00E36FD8">
            <w:pPr>
              <w:spacing w:line="257" w:lineRule="auto"/>
            </w:pPr>
            <w:r w:rsidRPr="63BA0020">
              <w:rPr>
                <w:rFonts w:eastAsia="Arial" w:cs="Arial"/>
                <w:color w:val="000000" w:themeColor="text1"/>
                <w:sz w:val="22"/>
                <w:szCs w:val="22"/>
              </w:rPr>
              <w:t xml:space="preserve"> </w:t>
            </w:r>
          </w:p>
          <w:p w14:paraId="2C05EBE3" w14:textId="77777777" w:rsidR="00D43082" w:rsidRDefault="00D43082" w:rsidP="00D43082">
            <w:pPr>
              <w:pStyle w:val="ListParagraph"/>
              <w:numPr>
                <w:ilvl w:val="0"/>
                <w:numId w:val="35"/>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At least one personal day a year</w:t>
            </w:r>
          </w:p>
          <w:p w14:paraId="7A373DE6" w14:textId="77777777" w:rsidR="00D43082" w:rsidRDefault="00D43082" w:rsidP="00E36FD8">
            <w:pPr>
              <w:spacing w:line="257" w:lineRule="auto"/>
            </w:pPr>
            <w:r w:rsidRPr="63BA0020">
              <w:rPr>
                <w:rFonts w:eastAsia="Arial" w:cs="Arial"/>
                <w:color w:val="000000" w:themeColor="text1"/>
                <w:sz w:val="22"/>
                <w:szCs w:val="22"/>
              </w:rPr>
              <w:t xml:space="preserve"> </w:t>
            </w:r>
          </w:p>
        </w:tc>
        <w:tc>
          <w:tcPr>
            <w:tcW w:w="2849" w:type="dxa"/>
            <w:tcBorders>
              <w:top w:val="single" w:sz="8" w:space="0" w:color="000000" w:themeColor="text1"/>
              <w:left w:val="single" w:sz="8" w:space="0" w:color="000000" w:themeColor="text1"/>
              <w:bottom w:val="single" w:sz="8" w:space="0" w:color="auto"/>
              <w:right w:val="single" w:sz="8" w:space="0" w:color="auto"/>
            </w:tcBorders>
            <w:tcMar>
              <w:left w:w="105" w:type="dxa"/>
              <w:right w:w="105" w:type="dxa"/>
            </w:tcMar>
          </w:tcPr>
          <w:p w14:paraId="344EA9F9" w14:textId="77777777" w:rsidR="00D43082" w:rsidRDefault="00D43082" w:rsidP="00D43082">
            <w:pPr>
              <w:pStyle w:val="ListParagraph"/>
              <w:numPr>
                <w:ilvl w:val="0"/>
                <w:numId w:val="34"/>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 xml:space="preserve">Great training for your career </w:t>
            </w:r>
          </w:p>
          <w:p w14:paraId="48DB9464" w14:textId="77777777" w:rsidR="00D43082" w:rsidRDefault="00D43082" w:rsidP="00E36FD8">
            <w:pPr>
              <w:spacing w:line="257" w:lineRule="auto"/>
            </w:pPr>
            <w:r w:rsidRPr="63BA0020">
              <w:rPr>
                <w:rFonts w:eastAsia="Arial" w:cs="Arial"/>
                <w:color w:val="000000" w:themeColor="text1"/>
                <w:sz w:val="22"/>
                <w:szCs w:val="22"/>
              </w:rPr>
              <w:t xml:space="preserve"> </w:t>
            </w:r>
          </w:p>
          <w:p w14:paraId="2AD89F7D" w14:textId="77777777" w:rsidR="00D43082" w:rsidRDefault="00D43082" w:rsidP="00D43082">
            <w:pPr>
              <w:pStyle w:val="ListParagraph"/>
              <w:numPr>
                <w:ilvl w:val="0"/>
                <w:numId w:val="34"/>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Exceptional curriculum resources</w:t>
            </w:r>
          </w:p>
          <w:p w14:paraId="536B4C1C" w14:textId="77777777" w:rsidR="00D43082" w:rsidRDefault="00D43082" w:rsidP="00E36FD8">
            <w:pPr>
              <w:spacing w:line="257" w:lineRule="auto"/>
              <w:ind w:left="720"/>
            </w:pPr>
            <w:r w:rsidRPr="63BA0020">
              <w:rPr>
                <w:rFonts w:eastAsia="Arial" w:cs="Arial"/>
                <w:color w:val="000000" w:themeColor="text1"/>
                <w:sz w:val="22"/>
                <w:szCs w:val="22"/>
              </w:rPr>
              <w:t xml:space="preserve"> </w:t>
            </w:r>
          </w:p>
          <w:p w14:paraId="5653B5DF" w14:textId="77777777" w:rsidR="00D43082" w:rsidRDefault="00D43082" w:rsidP="00D43082">
            <w:pPr>
              <w:pStyle w:val="ListParagraph"/>
              <w:numPr>
                <w:ilvl w:val="0"/>
                <w:numId w:val="34"/>
              </w:numPr>
              <w:spacing w:line="257" w:lineRule="auto"/>
              <w:rPr>
                <w:rFonts w:ascii="Arial" w:eastAsia="Arial" w:hAnsi="Arial" w:cs="Arial"/>
                <w:color w:val="000000" w:themeColor="text1"/>
                <w:sz w:val="22"/>
                <w:szCs w:val="22"/>
              </w:rPr>
            </w:pPr>
            <w:r w:rsidRPr="63BA0020">
              <w:rPr>
                <w:rFonts w:ascii="Arial" w:eastAsia="Arial" w:hAnsi="Arial" w:cs="Arial"/>
                <w:color w:val="000000" w:themeColor="text1"/>
                <w:sz w:val="22"/>
                <w:szCs w:val="22"/>
              </w:rPr>
              <w:t>Expert subject advice</w:t>
            </w:r>
          </w:p>
          <w:p w14:paraId="647514D6" w14:textId="77777777" w:rsidR="00D43082" w:rsidRDefault="00D43082" w:rsidP="00E36FD8">
            <w:pPr>
              <w:spacing w:line="257" w:lineRule="auto"/>
            </w:pPr>
            <w:r w:rsidRPr="63BA0020">
              <w:rPr>
                <w:rFonts w:eastAsia="Arial" w:cs="Arial"/>
                <w:color w:val="000000" w:themeColor="text1"/>
                <w:sz w:val="22"/>
                <w:szCs w:val="22"/>
              </w:rPr>
              <w:t xml:space="preserve"> </w:t>
            </w:r>
          </w:p>
          <w:p w14:paraId="7AAD3400" w14:textId="77777777" w:rsidR="00D43082" w:rsidRDefault="00D43082" w:rsidP="00D43082">
            <w:pPr>
              <w:pStyle w:val="ListParagraph"/>
              <w:numPr>
                <w:ilvl w:val="0"/>
                <w:numId w:val="34"/>
              </w:numPr>
              <w:spacing w:line="257" w:lineRule="auto"/>
            </w:pPr>
            <w:r w:rsidRPr="63BA0020">
              <w:rPr>
                <w:rFonts w:ascii="Arial" w:eastAsia="Arial" w:hAnsi="Arial" w:cs="Arial"/>
                <w:color w:val="000000" w:themeColor="text1"/>
                <w:sz w:val="22"/>
                <w:szCs w:val="22"/>
              </w:rPr>
              <w:t>Support for your wellbeing</w:t>
            </w:r>
          </w:p>
        </w:tc>
      </w:tr>
    </w:tbl>
    <w:p w14:paraId="5755517C" w14:textId="77777777" w:rsidR="00D43082" w:rsidRPr="00750272" w:rsidRDefault="00D43082" w:rsidP="00D43082">
      <w:pPr>
        <w:shd w:val="clear" w:color="auto" w:fill="FFFFFF" w:themeFill="background1"/>
        <w:jc w:val="both"/>
        <w:rPr>
          <w:rFonts w:ascii="Arial" w:eastAsia="Arial" w:hAnsi="Arial" w:cs="Arial"/>
          <w:sz w:val="22"/>
          <w:szCs w:val="22"/>
          <w:lang w:val="en-GB"/>
        </w:rPr>
      </w:pPr>
    </w:p>
    <w:p w14:paraId="7F23ED57" w14:textId="77777777" w:rsidR="00D43082" w:rsidRPr="00764923" w:rsidRDefault="00D43082" w:rsidP="00D43082">
      <w:pPr>
        <w:jc w:val="both"/>
        <w:rPr>
          <w:rFonts w:asciiTheme="minorHAnsi" w:hAnsiTheme="minorHAnsi" w:cstheme="minorHAnsi"/>
          <w:b/>
          <w:sz w:val="22"/>
          <w:szCs w:val="22"/>
        </w:rPr>
      </w:pPr>
    </w:p>
    <w:p w14:paraId="74F0D3CA" w14:textId="1AD06992" w:rsidR="00D43082" w:rsidRPr="00D43082" w:rsidRDefault="00D43082" w:rsidP="00D43082">
      <w:pPr>
        <w:jc w:val="both"/>
        <w:rPr>
          <w:rFonts w:ascii="Segoe UI" w:hAnsi="Segoe UI" w:cs="Segoe UI"/>
          <w:b/>
          <w:sz w:val="22"/>
          <w:szCs w:val="22"/>
        </w:rPr>
      </w:pPr>
    </w:p>
    <w:sectPr w:rsidR="00D43082" w:rsidRPr="00D43082" w:rsidSect="006705EB">
      <w:headerReference w:type="default" r:id="rId20"/>
      <w:footerReference w:type="default" r:id="rId21"/>
      <w:headerReference w:type="first" r:id="rId22"/>
      <w:footerReference w:type="first" r:id="rId23"/>
      <w:pgSz w:w="11900" w:h="16840"/>
      <w:pgMar w:top="1985" w:right="1134" w:bottom="1843" w:left="1134" w:header="340" w:footer="57" w:gutter="0"/>
      <w:pgNumType w:start="1"/>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AC24315" w14:textId="77777777" w:rsidR="00945C28" w:rsidRDefault="00945C28">
      <w:r>
        <w:separator/>
      </w:r>
    </w:p>
  </w:endnote>
  <w:endnote w:type="continuationSeparator" w:id="0">
    <w:p w14:paraId="7C6118C5" w14:textId="77777777" w:rsidR="00945C28" w:rsidRDefault="00945C28">
      <w:r>
        <w:continuationSeparator/>
      </w:r>
    </w:p>
  </w:endnote>
  <w:endnote w:type="continuationNotice" w:id="1">
    <w:p w14:paraId="062978F1" w14:textId="77777777" w:rsidR="00945C28" w:rsidRDefault="00945C2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Segoe UI Symbol">
    <w:panose1 w:val="020B0502040204020203"/>
    <w:charset w:val="00"/>
    <w:family w:val="swiss"/>
    <w:pitch w:val="variable"/>
    <w:sig w:usb0="800001E3" w:usb1="1200FFEF" w:usb2="00040000" w:usb3="00000000" w:csb0="00000001" w:csb1="00000000"/>
  </w:font>
  <w:font w:name="Cambria">
    <w:panose1 w:val="02040503050406030204"/>
    <w:charset w:val="00"/>
    <w:family w:val="roman"/>
    <w:pitch w:val="variable"/>
    <w:sig w:usb0="E00006FF" w:usb1="420024FF" w:usb2="02000000" w:usb3="00000000" w:csb0="0000019F" w:csb1="00000000"/>
  </w:font>
  <w:font w:name="Poster Bodoni">
    <w:altName w:val="Cambria"/>
    <w:panose1 w:val="00000000000000000000"/>
    <w:charset w:val="00"/>
    <w:family w:val="roman"/>
    <w:notTrueType/>
    <w:pitch w:val="default"/>
  </w:font>
  <w:font w:name="Garamond">
    <w:panose1 w:val="02020404030301010803"/>
    <w:charset w:val="00"/>
    <w:family w:val="roman"/>
    <w:pitch w:val="variable"/>
    <w:sig w:usb0="00000287" w:usb1="00000000" w:usb2="00000000" w:usb3="00000000" w:csb0="0000009F" w:csb1="00000000"/>
  </w:font>
  <w:font w:name="Lucida Grande">
    <w:altName w:val="Segoe UI"/>
    <w:charset w:val="00"/>
    <w:family w:val="auto"/>
    <w:pitch w:val="variable"/>
    <w:sig w:usb0="E1000AEF" w:usb1="5000A1FF" w:usb2="00000000" w:usb3="00000000" w:csb0="000001BF" w:csb1="00000000"/>
  </w:font>
  <w:font w:name="Georgia">
    <w:panose1 w:val="02040502050405020303"/>
    <w:charset w:val="00"/>
    <w:family w:val="roman"/>
    <w:pitch w:val="variable"/>
    <w:sig w:usb0="00000287" w:usb1="00000000" w:usb2="00000000" w:usb3="00000000" w:csb0="0000009F" w:csb1="00000000"/>
  </w:font>
  <w:font w:name="Calibri">
    <w:altName w:val="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altName w:val="Calibri"/>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793E28" w14:textId="77777777" w:rsidR="00CA2E79" w:rsidRDefault="00257D63">
    <w:pPr>
      <w:pBdr>
        <w:top w:val="nil"/>
        <w:left w:val="nil"/>
        <w:bottom w:val="nil"/>
        <w:right w:val="nil"/>
        <w:between w:val="nil"/>
      </w:pBdr>
      <w:tabs>
        <w:tab w:val="center" w:pos="4320"/>
        <w:tab w:val="right" w:pos="8640"/>
      </w:tabs>
      <w:ind w:left="-1276" w:right="-1268"/>
      <w:rPr>
        <w:color w:val="000000"/>
      </w:rPr>
    </w:pPr>
    <w:r>
      <w:rPr>
        <w:noProof/>
      </w:rPr>
      <w:drawing>
        <wp:anchor distT="0" distB="0" distL="0" distR="0" simplePos="0" relativeHeight="251658241" behindDoc="0" locked="0" layoutInCell="1" hidden="0" allowOverlap="1" wp14:anchorId="2874A521" wp14:editId="1DEF9F15">
          <wp:simplePos x="0" y="0"/>
          <wp:positionH relativeFrom="column">
            <wp:posOffset>-905148</wp:posOffset>
          </wp:positionH>
          <wp:positionV relativeFrom="paragraph">
            <wp:posOffset>-723898</wp:posOffset>
          </wp:positionV>
          <wp:extent cx="3838755" cy="904875"/>
          <wp:effectExtent l="0" t="0" r="0" b="0"/>
          <wp:wrapSquare wrapText="bothSides" distT="0" distB="0" distL="0" distR="0"/>
          <wp:docPr id="11" name="Picture 11" descr="United Learning Footer for continuation page"/>
          <wp:cNvGraphicFramePr/>
          <a:graphic xmlns:a="http://schemas.openxmlformats.org/drawingml/2006/main">
            <a:graphicData uri="http://schemas.openxmlformats.org/drawingml/2006/picture">
              <pic:pic xmlns:pic="http://schemas.openxmlformats.org/drawingml/2006/picture">
                <pic:nvPicPr>
                  <pic:cNvPr id="0" name="image3.png" descr="United Learning Footer for continuation page"/>
                  <pic:cNvPicPr preferRelativeResize="0"/>
                </pic:nvPicPr>
                <pic:blipFill>
                  <a:blip r:embed="rId1"/>
                  <a:srcRect r="49242"/>
                  <a:stretch>
                    <a:fillRect/>
                  </a:stretch>
                </pic:blipFill>
                <pic:spPr>
                  <a:xfrm>
                    <a:off x="0" y="0"/>
                    <a:ext cx="3838755" cy="904875"/>
                  </a:xfrm>
                  <a:prstGeom prst="rect">
                    <a:avLst/>
                  </a:prstGeom>
                  <a:ln/>
                </pic:spPr>
              </pic:pic>
            </a:graphicData>
          </a:graphic>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35869C" w14:textId="40BEFDD7" w:rsidR="00CA2E79" w:rsidRDefault="00CA2E79">
    <w:pPr>
      <w:pBdr>
        <w:top w:val="nil"/>
        <w:left w:val="nil"/>
        <w:bottom w:val="nil"/>
        <w:right w:val="nil"/>
        <w:between w:val="nil"/>
      </w:pBdr>
      <w:tabs>
        <w:tab w:val="center" w:pos="4320"/>
        <w:tab w:val="right" w:pos="8640"/>
      </w:tabs>
      <w:rPr>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C747ADB" w14:textId="77777777" w:rsidR="00945C28" w:rsidRDefault="00945C28">
      <w:bookmarkStart w:id="0" w:name="_Hlk158190252"/>
      <w:bookmarkEnd w:id="0"/>
      <w:r>
        <w:separator/>
      </w:r>
    </w:p>
  </w:footnote>
  <w:footnote w:type="continuationSeparator" w:id="0">
    <w:p w14:paraId="3D2AE8C5" w14:textId="77777777" w:rsidR="00945C28" w:rsidRDefault="00945C28">
      <w:r>
        <w:continuationSeparator/>
      </w:r>
    </w:p>
  </w:footnote>
  <w:footnote w:type="continuationNotice" w:id="1">
    <w:p w14:paraId="1098A6B0" w14:textId="77777777" w:rsidR="00945C28" w:rsidRDefault="00945C2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403606" w14:textId="72F73643" w:rsidR="00CA2E79" w:rsidRPr="001E41E6" w:rsidRDefault="001E41E6" w:rsidP="001E41E6">
    <w:pPr>
      <w:pStyle w:val="Header"/>
    </w:pPr>
    <w:r>
      <w:rPr>
        <w:noProof/>
        <w:color w:val="000000"/>
      </w:rPr>
      <w:drawing>
        <wp:inline distT="0" distB="0" distL="0" distR="0" wp14:anchorId="10E9A3C0" wp14:editId="6F013D0C">
          <wp:extent cx="3299894" cy="819150"/>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
                    <a:extLst>
                      <a:ext uri="{28A0092B-C50C-407E-A947-70E740481C1C}">
                        <a14:useLocalDpi xmlns:a14="http://schemas.microsoft.com/office/drawing/2010/main" val="0"/>
                      </a:ext>
                    </a:extLst>
                  </a:blip>
                  <a:stretch>
                    <a:fillRect/>
                  </a:stretch>
                </pic:blipFill>
                <pic:spPr>
                  <a:xfrm>
                    <a:off x="0" y="0"/>
                    <a:ext cx="3337303" cy="828436"/>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994D12" w14:textId="4A0CB7DF" w:rsidR="00CA2E79" w:rsidRDefault="006705EB" w:rsidP="006705EB">
    <w:pPr>
      <w:pBdr>
        <w:top w:val="nil"/>
        <w:left w:val="nil"/>
        <w:bottom w:val="nil"/>
        <w:right w:val="nil"/>
        <w:between w:val="nil"/>
      </w:pBdr>
      <w:tabs>
        <w:tab w:val="center" w:pos="4320"/>
        <w:tab w:val="right" w:pos="8640"/>
      </w:tabs>
      <w:ind w:left="-851" w:firstLine="851"/>
      <w:rPr>
        <w:color w:val="000000"/>
      </w:rPr>
    </w:pPr>
    <w:r>
      <w:rPr>
        <w:noProof/>
        <w:color w:val="000000"/>
      </w:rPr>
      <w:drawing>
        <wp:inline distT="0" distB="0" distL="0" distR="0" wp14:anchorId="64F6D1E8" wp14:editId="6BDFA0B3">
          <wp:extent cx="3299894" cy="819150"/>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
                    <a:extLst>
                      <a:ext uri="{28A0092B-C50C-407E-A947-70E740481C1C}">
                        <a14:useLocalDpi xmlns:a14="http://schemas.microsoft.com/office/drawing/2010/main" val="0"/>
                      </a:ext>
                    </a:extLst>
                  </a:blip>
                  <a:stretch>
                    <a:fillRect/>
                  </a:stretch>
                </pic:blipFill>
                <pic:spPr>
                  <a:xfrm>
                    <a:off x="0" y="0"/>
                    <a:ext cx="3337303" cy="828436"/>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220DCD"/>
    <w:multiLevelType w:val="hybridMultilevel"/>
    <w:tmpl w:val="D4323F7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60F15C0"/>
    <w:multiLevelType w:val="hybridMultilevel"/>
    <w:tmpl w:val="9CBEC384"/>
    <w:lvl w:ilvl="0" w:tplc="2B0272C0">
      <w:start w:val="1"/>
      <w:numFmt w:val="decimal"/>
      <w:lvlText w:val="•"/>
      <w:lvlJc w:val="left"/>
      <w:pPr>
        <w:ind w:left="720" w:hanging="360"/>
      </w:pPr>
    </w:lvl>
    <w:lvl w:ilvl="1" w:tplc="97181E78">
      <w:start w:val="1"/>
      <w:numFmt w:val="lowerLetter"/>
      <w:lvlText w:val="%2."/>
      <w:lvlJc w:val="left"/>
      <w:pPr>
        <w:ind w:left="1440" w:hanging="360"/>
      </w:pPr>
    </w:lvl>
    <w:lvl w:ilvl="2" w:tplc="6780FE20">
      <w:start w:val="1"/>
      <w:numFmt w:val="lowerRoman"/>
      <w:lvlText w:val="%3."/>
      <w:lvlJc w:val="right"/>
      <w:pPr>
        <w:ind w:left="2160" w:hanging="180"/>
      </w:pPr>
    </w:lvl>
    <w:lvl w:ilvl="3" w:tplc="A976BC0C">
      <w:start w:val="1"/>
      <w:numFmt w:val="decimal"/>
      <w:lvlText w:val="%4."/>
      <w:lvlJc w:val="left"/>
      <w:pPr>
        <w:ind w:left="2880" w:hanging="360"/>
      </w:pPr>
    </w:lvl>
    <w:lvl w:ilvl="4" w:tplc="B5AC21E2">
      <w:start w:val="1"/>
      <w:numFmt w:val="lowerLetter"/>
      <w:lvlText w:val="%5."/>
      <w:lvlJc w:val="left"/>
      <w:pPr>
        <w:ind w:left="3600" w:hanging="360"/>
      </w:pPr>
    </w:lvl>
    <w:lvl w:ilvl="5" w:tplc="52FCEE3C">
      <w:start w:val="1"/>
      <w:numFmt w:val="lowerRoman"/>
      <w:lvlText w:val="%6."/>
      <w:lvlJc w:val="right"/>
      <w:pPr>
        <w:ind w:left="4320" w:hanging="180"/>
      </w:pPr>
    </w:lvl>
    <w:lvl w:ilvl="6" w:tplc="02108DD8">
      <w:start w:val="1"/>
      <w:numFmt w:val="decimal"/>
      <w:lvlText w:val="%7."/>
      <w:lvlJc w:val="left"/>
      <w:pPr>
        <w:ind w:left="5040" w:hanging="360"/>
      </w:pPr>
    </w:lvl>
    <w:lvl w:ilvl="7" w:tplc="FD5E8C7C">
      <w:start w:val="1"/>
      <w:numFmt w:val="lowerLetter"/>
      <w:lvlText w:val="%8."/>
      <w:lvlJc w:val="left"/>
      <w:pPr>
        <w:ind w:left="5760" w:hanging="360"/>
      </w:pPr>
    </w:lvl>
    <w:lvl w:ilvl="8" w:tplc="DB60A2B4">
      <w:start w:val="1"/>
      <w:numFmt w:val="lowerRoman"/>
      <w:lvlText w:val="%9."/>
      <w:lvlJc w:val="right"/>
      <w:pPr>
        <w:ind w:left="6480" w:hanging="180"/>
      </w:pPr>
    </w:lvl>
  </w:abstractNum>
  <w:abstractNum w:abstractNumId="2" w15:restartNumberingAfterBreak="0">
    <w:nsid w:val="08B24483"/>
    <w:multiLevelType w:val="hybridMultilevel"/>
    <w:tmpl w:val="418E70D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 w15:restartNumberingAfterBreak="0">
    <w:nsid w:val="09193634"/>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4" w15:restartNumberingAfterBreak="0">
    <w:nsid w:val="10B232F5"/>
    <w:multiLevelType w:val="hybridMultilevel"/>
    <w:tmpl w:val="2CE6CC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7FB1ECA"/>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6" w15:restartNumberingAfterBreak="0">
    <w:nsid w:val="1A2B2CC1"/>
    <w:multiLevelType w:val="hybridMultilevel"/>
    <w:tmpl w:val="41CC9B8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7" w15:restartNumberingAfterBreak="0">
    <w:nsid w:val="1C884E1C"/>
    <w:multiLevelType w:val="hybridMultilevel"/>
    <w:tmpl w:val="901295A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8" w15:restartNumberingAfterBreak="0">
    <w:nsid w:val="1E834E44"/>
    <w:multiLevelType w:val="hybridMultilevel"/>
    <w:tmpl w:val="A44A2F3C"/>
    <w:lvl w:ilvl="0" w:tplc="61903CA6">
      <w:start w:val="1"/>
      <w:numFmt w:val="bullet"/>
      <w:lvlText w:val="●"/>
      <w:lvlJc w:val="left"/>
      <w:pPr>
        <w:ind w:left="720" w:hanging="360"/>
      </w:pPr>
      <w:rPr>
        <w:rFonts w:ascii="Arial" w:hAnsi="Arial" w:cs="Times New Roman" w:hint="default"/>
      </w:rPr>
    </w:lvl>
    <w:lvl w:ilvl="1" w:tplc="06543D90">
      <w:start w:val="1"/>
      <w:numFmt w:val="bullet"/>
      <w:lvlText w:val="o"/>
      <w:lvlJc w:val="left"/>
      <w:pPr>
        <w:ind w:left="1440" w:hanging="360"/>
      </w:pPr>
      <w:rPr>
        <w:rFonts w:ascii="Courier New" w:hAnsi="Courier New" w:cs="Times New Roman" w:hint="default"/>
      </w:rPr>
    </w:lvl>
    <w:lvl w:ilvl="2" w:tplc="21DC3F4A">
      <w:start w:val="1"/>
      <w:numFmt w:val="bullet"/>
      <w:lvlText w:val=""/>
      <w:lvlJc w:val="left"/>
      <w:pPr>
        <w:ind w:left="2160" w:hanging="360"/>
      </w:pPr>
      <w:rPr>
        <w:rFonts w:ascii="Wingdings" w:hAnsi="Wingdings" w:hint="default"/>
      </w:rPr>
    </w:lvl>
    <w:lvl w:ilvl="3" w:tplc="5C742B08">
      <w:start w:val="1"/>
      <w:numFmt w:val="bullet"/>
      <w:lvlText w:val=""/>
      <w:lvlJc w:val="left"/>
      <w:pPr>
        <w:ind w:left="2880" w:hanging="360"/>
      </w:pPr>
      <w:rPr>
        <w:rFonts w:ascii="Symbol" w:hAnsi="Symbol" w:hint="default"/>
      </w:rPr>
    </w:lvl>
    <w:lvl w:ilvl="4" w:tplc="37F2B5A8">
      <w:start w:val="1"/>
      <w:numFmt w:val="bullet"/>
      <w:lvlText w:val="o"/>
      <w:lvlJc w:val="left"/>
      <w:pPr>
        <w:ind w:left="3600" w:hanging="360"/>
      </w:pPr>
      <w:rPr>
        <w:rFonts w:ascii="Courier New" w:hAnsi="Courier New" w:cs="Times New Roman" w:hint="default"/>
      </w:rPr>
    </w:lvl>
    <w:lvl w:ilvl="5" w:tplc="937A2676">
      <w:start w:val="1"/>
      <w:numFmt w:val="bullet"/>
      <w:lvlText w:val=""/>
      <w:lvlJc w:val="left"/>
      <w:pPr>
        <w:ind w:left="4320" w:hanging="360"/>
      </w:pPr>
      <w:rPr>
        <w:rFonts w:ascii="Wingdings" w:hAnsi="Wingdings" w:hint="default"/>
      </w:rPr>
    </w:lvl>
    <w:lvl w:ilvl="6" w:tplc="00CCE138">
      <w:start w:val="1"/>
      <w:numFmt w:val="bullet"/>
      <w:lvlText w:val=""/>
      <w:lvlJc w:val="left"/>
      <w:pPr>
        <w:ind w:left="5040" w:hanging="360"/>
      </w:pPr>
      <w:rPr>
        <w:rFonts w:ascii="Symbol" w:hAnsi="Symbol" w:hint="default"/>
      </w:rPr>
    </w:lvl>
    <w:lvl w:ilvl="7" w:tplc="B2584C10">
      <w:start w:val="1"/>
      <w:numFmt w:val="bullet"/>
      <w:lvlText w:val="o"/>
      <w:lvlJc w:val="left"/>
      <w:pPr>
        <w:ind w:left="5760" w:hanging="360"/>
      </w:pPr>
      <w:rPr>
        <w:rFonts w:ascii="Courier New" w:hAnsi="Courier New" w:cs="Times New Roman" w:hint="default"/>
      </w:rPr>
    </w:lvl>
    <w:lvl w:ilvl="8" w:tplc="67083E3E">
      <w:start w:val="1"/>
      <w:numFmt w:val="bullet"/>
      <w:lvlText w:val=""/>
      <w:lvlJc w:val="left"/>
      <w:pPr>
        <w:ind w:left="6480" w:hanging="360"/>
      </w:pPr>
      <w:rPr>
        <w:rFonts w:ascii="Wingdings" w:hAnsi="Wingdings" w:hint="default"/>
      </w:rPr>
    </w:lvl>
  </w:abstractNum>
  <w:abstractNum w:abstractNumId="9" w15:restartNumberingAfterBreak="0">
    <w:nsid w:val="2E484538"/>
    <w:multiLevelType w:val="multilevel"/>
    <w:tmpl w:val="65C4A4C6"/>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10" w15:restartNumberingAfterBreak="0">
    <w:nsid w:val="2EC86D3B"/>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11" w15:restartNumberingAfterBreak="0">
    <w:nsid w:val="30C93957"/>
    <w:multiLevelType w:val="hybridMultilevel"/>
    <w:tmpl w:val="4B6CFB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5705F4A"/>
    <w:multiLevelType w:val="hybridMultilevel"/>
    <w:tmpl w:val="5BD46826"/>
    <w:lvl w:ilvl="0" w:tplc="0E7C3036">
      <w:start w:val="1"/>
      <w:numFmt w:val="decimal"/>
      <w:lvlText w:val="•"/>
      <w:lvlJc w:val="left"/>
      <w:pPr>
        <w:ind w:left="720" w:hanging="360"/>
      </w:pPr>
    </w:lvl>
    <w:lvl w:ilvl="1" w:tplc="F242890C">
      <w:start w:val="1"/>
      <w:numFmt w:val="lowerLetter"/>
      <w:lvlText w:val="%2."/>
      <w:lvlJc w:val="left"/>
      <w:pPr>
        <w:ind w:left="1440" w:hanging="360"/>
      </w:pPr>
    </w:lvl>
    <w:lvl w:ilvl="2" w:tplc="0512FF9C">
      <w:start w:val="1"/>
      <w:numFmt w:val="lowerRoman"/>
      <w:lvlText w:val="%3."/>
      <w:lvlJc w:val="right"/>
      <w:pPr>
        <w:ind w:left="2160" w:hanging="180"/>
      </w:pPr>
    </w:lvl>
    <w:lvl w:ilvl="3" w:tplc="C6E838DA">
      <w:start w:val="1"/>
      <w:numFmt w:val="decimal"/>
      <w:lvlText w:val="%4."/>
      <w:lvlJc w:val="left"/>
      <w:pPr>
        <w:ind w:left="2880" w:hanging="360"/>
      </w:pPr>
    </w:lvl>
    <w:lvl w:ilvl="4" w:tplc="62804644">
      <w:start w:val="1"/>
      <w:numFmt w:val="lowerLetter"/>
      <w:lvlText w:val="%5."/>
      <w:lvlJc w:val="left"/>
      <w:pPr>
        <w:ind w:left="3600" w:hanging="360"/>
      </w:pPr>
    </w:lvl>
    <w:lvl w:ilvl="5" w:tplc="0C881E06">
      <w:start w:val="1"/>
      <w:numFmt w:val="lowerRoman"/>
      <w:lvlText w:val="%6."/>
      <w:lvlJc w:val="right"/>
      <w:pPr>
        <w:ind w:left="4320" w:hanging="180"/>
      </w:pPr>
    </w:lvl>
    <w:lvl w:ilvl="6" w:tplc="292A82DE">
      <w:start w:val="1"/>
      <w:numFmt w:val="decimal"/>
      <w:lvlText w:val="%7."/>
      <w:lvlJc w:val="left"/>
      <w:pPr>
        <w:ind w:left="5040" w:hanging="360"/>
      </w:pPr>
    </w:lvl>
    <w:lvl w:ilvl="7" w:tplc="F37C7578">
      <w:start w:val="1"/>
      <w:numFmt w:val="lowerLetter"/>
      <w:lvlText w:val="%8."/>
      <w:lvlJc w:val="left"/>
      <w:pPr>
        <w:ind w:left="5760" w:hanging="360"/>
      </w:pPr>
    </w:lvl>
    <w:lvl w:ilvl="8" w:tplc="D9E827CE">
      <w:start w:val="1"/>
      <w:numFmt w:val="lowerRoman"/>
      <w:lvlText w:val="%9."/>
      <w:lvlJc w:val="right"/>
      <w:pPr>
        <w:ind w:left="6480" w:hanging="180"/>
      </w:pPr>
    </w:lvl>
  </w:abstractNum>
  <w:abstractNum w:abstractNumId="13" w15:restartNumberingAfterBreak="0">
    <w:nsid w:val="39C50786"/>
    <w:multiLevelType w:val="hybridMultilevel"/>
    <w:tmpl w:val="86A02414"/>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4" w15:restartNumberingAfterBreak="0">
    <w:nsid w:val="3ACE2AB1"/>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15" w15:restartNumberingAfterBreak="0">
    <w:nsid w:val="3CE84DD4"/>
    <w:multiLevelType w:val="multilevel"/>
    <w:tmpl w:val="F8C0747A"/>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6" w15:restartNumberingAfterBreak="0">
    <w:nsid w:val="3DCC00B1"/>
    <w:multiLevelType w:val="hybridMultilevel"/>
    <w:tmpl w:val="96A24ED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7" w15:restartNumberingAfterBreak="0">
    <w:nsid w:val="41EA7205"/>
    <w:multiLevelType w:val="multilevel"/>
    <w:tmpl w:val="1ACA18AA"/>
    <w:lvl w:ilvl="0">
      <w:start w:val="1"/>
      <w:numFmt w:val="bullet"/>
      <w:lvlText w:val=""/>
      <w:lvlJc w:val="left"/>
      <w:pPr>
        <w:ind w:left="1800" w:hanging="360"/>
      </w:pPr>
      <w:rPr>
        <w:rFonts w:ascii="Wingdings" w:hAnsi="Wingdings" w:hint="default"/>
      </w:rPr>
    </w:lvl>
    <w:lvl w:ilvl="1">
      <w:start w:val="1"/>
      <w:numFmt w:val="bullet"/>
      <w:lvlText w:val=""/>
      <w:lvlJc w:val="left"/>
      <w:pPr>
        <w:ind w:left="2160" w:hanging="360"/>
      </w:pPr>
      <w:rPr>
        <w:rFonts w:ascii="Wingdings" w:hAnsi="Wingdings" w:hint="default"/>
      </w:rPr>
    </w:lvl>
    <w:lvl w:ilvl="2">
      <w:start w:val="1"/>
      <w:numFmt w:val="bullet"/>
      <w:lvlText w:val=""/>
      <w:lvlJc w:val="left"/>
      <w:pPr>
        <w:ind w:left="252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
      <w:lvlJc w:val="left"/>
      <w:pPr>
        <w:ind w:left="3240" w:hanging="360"/>
      </w:pPr>
      <w:rPr>
        <w:rFonts w:ascii="Symbol" w:hAnsi="Symbol" w:hint="default"/>
      </w:rPr>
    </w:lvl>
    <w:lvl w:ilvl="5">
      <w:start w:val="1"/>
      <w:numFmt w:val="bullet"/>
      <w:lvlText w:val=""/>
      <w:lvlJc w:val="left"/>
      <w:pPr>
        <w:ind w:left="3600" w:hanging="360"/>
      </w:pPr>
      <w:rPr>
        <w:rFonts w:ascii="Wingdings" w:hAnsi="Wingdings" w:hint="default"/>
      </w:rPr>
    </w:lvl>
    <w:lvl w:ilvl="6">
      <w:start w:val="1"/>
      <w:numFmt w:val="bullet"/>
      <w:lvlText w:val=""/>
      <w:lvlJc w:val="left"/>
      <w:pPr>
        <w:ind w:left="3960" w:hanging="360"/>
      </w:pPr>
      <w:rPr>
        <w:rFonts w:ascii="Wingdings" w:hAnsi="Wingdings" w:hint="default"/>
      </w:rPr>
    </w:lvl>
    <w:lvl w:ilvl="7">
      <w:start w:val="1"/>
      <w:numFmt w:val="bullet"/>
      <w:lvlText w:val=""/>
      <w:lvlJc w:val="left"/>
      <w:pPr>
        <w:ind w:left="4320" w:hanging="360"/>
      </w:pPr>
      <w:rPr>
        <w:rFonts w:ascii="Symbol" w:hAnsi="Symbol" w:hint="default"/>
      </w:rPr>
    </w:lvl>
    <w:lvl w:ilvl="8">
      <w:start w:val="1"/>
      <w:numFmt w:val="bullet"/>
      <w:lvlText w:val=""/>
      <w:lvlJc w:val="left"/>
      <w:pPr>
        <w:ind w:left="4680" w:hanging="360"/>
      </w:pPr>
      <w:rPr>
        <w:rFonts w:ascii="Symbol" w:hAnsi="Symbol" w:hint="default"/>
      </w:rPr>
    </w:lvl>
  </w:abstractNum>
  <w:abstractNum w:abstractNumId="18" w15:restartNumberingAfterBreak="0">
    <w:nsid w:val="45C72D2A"/>
    <w:multiLevelType w:val="hybridMultilevel"/>
    <w:tmpl w:val="E47295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67710B0"/>
    <w:multiLevelType w:val="hybridMultilevel"/>
    <w:tmpl w:val="B0B0D42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46F01F2D"/>
    <w:multiLevelType w:val="hybridMultilevel"/>
    <w:tmpl w:val="D4323F7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4A8D510E"/>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22" w15:restartNumberingAfterBreak="0">
    <w:nsid w:val="52054EDB"/>
    <w:multiLevelType w:val="multilevel"/>
    <w:tmpl w:val="E4CC04DC"/>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23" w15:restartNumberingAfterBreak="0">
    <w:nsid w:val="54F206CA"/>
    <w:multiLevelType w:val="hybridMultilevel"/>
    <w:tmpl w:val="54F4A0E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56F1344C"/>
    <w:multiLevelType w:val="hybridMultilevel"/>
    <w:tmpl w:val="1428AFD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25" w15:restartNumberingAfterBreak="0">
    <w:nsid w:val="57C61626"/>
    <w:multiLevelType w:val="hybridMultilevel"/>
    <w:tmpl w:val="AC7A386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26" w15:restartNumberingAfterBreak="0">
    <w:nsid w:val="57FE6B65"/>
    <w:multiLevelType w:val="multilevel"/>
    <w:tmpl w:val="8D3499CA"/>
    <w:lvl w:ilvl="0">
      <w:start w:val="1"/>
      <w:numFmt w:val="bullet"/>
      <w:lvlText w:val="●"/>
      <w:lvlJc w:val="left"/>
      <w:pPr>
        <w:ind w:left="720" w:hanging="360"/>
      </w:pPr>
      <w:rPr>
        <w:rFonts w:ascii="Arial" w:eastAsia="Arial" w:hAnsi="Arial" w:cs="Arial"/>
        <w:vertAlign w:val="baseline"/>
      </w:rPr>
    </w:lvl>
    <w:lvl w:ilvl="1">
      <w:start w:val="1"/>
      <w:numFmt w:val="lowerLetter"/>
      <w:lvlText w:val="%2."/>
      <w:lvlJc w:val="left"/>
      <w:pPr>
        <w:ind w:left="1440" w:hanging="360"/>
      </w:pPr>
      <w:rPr>
        <w:vertAlign w:val="baseline"/>
      </w:rPr>
    </w:lvl>
    <w:lvl w:ilvl="2">
      <w:start w:val="1"/>
      <w:numFmt w:val="lowerRoman"/>
      <w:lvlText w:val="%3."/>
      <w:lvlJc w:val="right"/>
      <w:pPr>
        <w:ind w:left="2160" w:hanging="180"/>
      </w:pPr>
      <w:rPr>
        <w:vertAlign w:val="baseline"/>
      </w:rPr>
    </w:lvl>
    <w:lvl w:ilvl="3">
      <w:start w:val="1"/>
      <w:numFmt w:val="decimal"/>
      <w:lvlText w:val="%4."/>
      <w:lvlJc w:val="left"/>
      <w:pPr>
        <w:ind w:left="2880" w:hanging="360"/>
      </w:pPr>
      <w:rPr>
        <w:vertAlign w:val="baseline"/>
      </w:rPr>
    </w:lvl>
    <w:lvl w:ilvl="4">
      <w:start w:val="1"/>
      <w:numFmt w:val="lowerLetter"/>
      <w:lvlText w:val="%5."/>
      <w:lvlJc w:val="left"/>
      <w:pPr>
        <w:ind w:left="3600" w:hanging="360"/>
      </w:pPr>
      <w:rPr>
        <w:vertAlign w:val="baseline"/>
      </w:rPr>
    </w:lvl>
    <w:lvl w:ilvl="5">
      <w:start w:val="1"/>
      <w:numFmt w:val="lowerRoman"/>
      <w:lvlText w:val="%6."/>
      <w:lvlJc w:val="right"/>
      <w:pPr>
        <w:ind w:left="4320" w:hanging="180"/>
      </w:pPr>
      <w:rPr>
        <w:vertAlign w:val="baseline"/>
      </w:rPr>
    </w:lvl>
    <w:lvl w:ilvl="6">
      <w:start w:val="1"/>
      <w:numFmt w:val="decimal"/>
      <w:lvlText w:val="%7."/>
      <w:lvlJc w:val="left"/>
      <w:pPr>
        <w:ind w:left="5040" w:hanging="360"/>
      </w:pPr>
      <w:rPr>
        <w:vertAlign w:val="baseline"/>
      </w:rPr>
    </w:lvl>
    <w:lvl w:ilvl="7">
      <w:start w:val="1"/>
      <w:numFmt w:val="lowerLetter"/>
      <w:lvlText w:val="%8."/>
      <w:lvlJc w:val="left"/>
      <w:pPr>
        <w:ind w:left="5760" w:hanging="360"/>
      </w:pPr>
      <w:rPr>
        <w:vertAlign w:val="baseline"/>
      </w:rPr>
    </w:lvl>
    <w:lvl w:ilvl="8">
      <w:start w:val="1"/>
      <w:numFmt w:val="lowerRoman"/>
      <w:lvlText w:val="%9."/>
      <w:lvlJc w:val="right"/>
      <w:pPr>
        <w:ind w:left="6480" w:hanging="180"/>
      </w:pPr>
      <w:rPr>
        <w:vertAlign w:val="baseline"/>
      </w:rPr>
    </w:lvl>
  </w:abstractNum>
  <w:abstractNum w:abstractNumId="27" w15:restartNumberingAfterBreak="0">
    <w:nsid w:val="59427DCC"/>
    <w:multiLevelType w:val="hybridMultilevel"/>
    <w:tmpl w:val="10E2FB02"/>
    <w:lvl w:ilvl="0" w:tplc="08090001">
      <w:start w:val="1"/>
      <w:numFmt w:val="bullet"/>
      <w:lvlText w:val=""/>
      <w:lvlJc w:val="left"/>
      <w:pPr>
        <w:ind w:left="722" w:hanging="360"/>
      </w:pPr>
      <w:rPr>
        <w:rFonts w:ascii="Symbol" w:hAnsi="Symbol" w:hint="default"/>
      </w:rPr>
    </w:lvl>
    <w:lvl w:ilvl="1" w:tplc="08090003">
      <w:start w:val="1"/>
      <w:numFmt w:val="bullet"/>
      <w:lvlText w:val="o"/>
      <w:lvlJc w:val="left"/>
      <w:pPr>
        <w:ind w:left="1442" w:hanging="360"/>
      </w:pPr>
      <w:rPr>
        <w:rFonts w:ascii="Courier New" w:hAnsi="Courier New" w:cs="Courier New" w:hint="default"/>
      </w:rPr>
    </w:lvl>
    <w:lvl w:ilvl="2" w:tplc="08090005" w:tentative="1">
      <w:start w:val="1"/>
      <w:numFmt w:val="bullet"/>
      <w:lvlText w:val=""/>
      <w:lvlJc w:val="left"/>
      <w:pPr>
        <w:ind w:left="2162" w:hanging="360"/>
      </w:pPr>
      <w:rPr>
        <w:rFonts w:ascii="Wingdings" w:hAnsi="Wingdings" w:hint="default"/>
      </w:rPr>
    </w:lvl>
    <w:lvl w:ilvl="3" w:tplc="08090001" w:tentative="1">
      <w:start w:val="1"/>
      <w:numFmt w:val="bullet"/>
      <w:lvlText w:val=""/>
      <w:lvlJc w:val="left"/>
      <w:pPr>
        <w:ind w:left="2882" w:hanging="360"/>
      </w:pPr>
      <w:rPr>
        <w:rFonts w:ascii="Symbol" w:hAnsi="Symbol" w:hint="default"/>
      </w:rPr>
    </w:lvl>
    <w:lvl w:ilvl="4" w:tplc="08090003" w:tentative="1">
      <w:start w:val="1"/>
      <w:numFmt w:val="bullet"/>
      <w:lvlText w:val="o"/>
      <w:lvlJc w:val="left"/>
      <w:pPr>
        <w:ind w:left="3602" w:hanging="360"/>
      </w:pPr>
      <w:rPr>
        <w:rFonts w:ascii="Courier New" w:hAnsi="Courier New" w:cs="Courier New" w:hint="default"/>
      </w:rPr>
    </w:lvl>
    <w:lvl w:ilvl="5" w:tplc="08090005" w:tentative="1">
      <w:start w:val="1"/>
      <w:numFmt w:val="bullet"/>
      <w:lvlText w:val=""/>
      <w:lvlJc w:val="left"/>
      <w:pPr>
        <w:ind w:left="4322" w:hanging="360"/>
      </w:pPr>
      <w:rPr>
        <w:rFonts w:ascii="Wingdings" w:hAnsi="Wingdings" w:hint="default"/>
      </w:rPr>
    </w:lvl>
    <w:lvl w:ilvl="6" w:tplc="08090001" w:tentative="1">
      <w:start w:val="1"/>
      <w:numFmt w:val="bullet"/>
      <w:lvlText w:val=""/>
      <w:lvlJc w:val="left"/>
      <w:pPr>
        <w:ind w:left="5042" w:hanging="360"/>
      </w:pPr>
      <w:rPr>
        <w:rFonts w:ascii="Symbol" w:hAnsi="Symbol" w:hint="default"/>
      </w:rPr>
    </w:lvl>
    <w:lvl w:ilvl="7" w:tplc="08090003" w:tentative="1">
      <w:start w:val="1"/>
      <w:numFmt w:val="bullet"/>
      <w:lvlText w:val="o"/>
      <w:lvlJc w:val="left"/>
      <w:pPr>
        <w:ind w:left="5762" w:hanging="360"/>
      </w:pPr>
      <w:rPr>
        <w:rFonts w:ascii="Courier New" w:hAnsi="Courier New" w:cs="Courier New" w:hint="default"/>
      </w:rPr>
    </w:lvl>
    <w:lvl w:ilvl="8" w:tplc="08090005" w:tentative="1">
      <w:start w:val="1"/>
      <w:numFmt w:val="bullet"/>
      <w:lvlText w:val=""/>
      <w:lvlJc w:val="left"/>
      <w:pPr>
        <w:ind w:left="6482" w:hanging="360"/>
      </w:pPr>
      <w:rPr>
        <w:rFonts w:ascii="Wingdings" w:hAnsi="Wingdings" w:hint="default"/>
      </w:rPr>
    </w:lvl>
  </w:abstractNum>
  <w:abstractNum w:abstractNumId="28" w15:restartNumberingAfterBreak="0">
    <w:nsid w:val="5D6373B9"/>
    <w:multiLevelType w:val="hybridMultilevel"/>
    <w:tmpl w:val="27D2F188"/>
    <w:lvl w:ilvl="0" w:tplc="0809000F">
      <w:start w:val="1"/>
      <w:numFmt w:val="decimal"/>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29" w15:restartNumberingAfterBreak="0">
    <w:nsid w:val="5D7D4CB5"/>
    <w:multiLevelType w:val="hybridMultilevel"/>
    <w:tmpl w:val="DF9CE91C"/>
    <w:lvl w:ilvl="0" w:tplc="99E46680">
      <w:start w:val="1"/>
      <w:numFmt w:val="bullet"/>
      <w:lvlText w:val="•"/>
      <w:lvlJc w:val="left"/>
      <w:pPr>
        <w:ind w:left="3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1" w:tplc="B6F467D2">
      <w:start w:val="1"/>
      <w:numFmt w:val="bullet"/>
      <w:lvlText w:val="o"/>
      <w:lvlJc w:val="left"/>
      <w:pPr>
        <w:ind w:left="118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2" w:tplc="6A68B0E8">
      <w:start w:val="1"/>
      <w:numFmt w:val="bullet"/>
      <w:lvlText w:val="▪"/>
      <w:lvlJc w:val="left"/>
      <w:pPr>
        <w:ind w:left="190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3" w:tplc="6BF04296">
      <w:start w:val="1"/>
      <w:numFmt w:val="bullet"/>
      <w:lvlText w:val="•"/>
      <w:lvlJc w:val="left"/>
      <w:pPr>
        <w:ind w:left="2626"/>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ABA77C4">
      <w:start w:val="1"/>
      <w:numFmt w:val="bullet"/>
      <w:lvlText w:val="o"/>
      <w:lvlJc w:val="left"/>
      <w:pPr>
        <w:ind w:left="334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5" w:tplc="270A00EC">
      <w:start w:val="1"/>
      <w:numFmt w:val="bullet"/>
      <w:lvlText w:val="▪"/>
      <w:lvlJc w:val="left"/>
      <w:pPr>
        <w:ind w:left="406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6" w:tplc="D80275D8">
      <w:start w:val="1"/>
      <w:numFmt w:val="bullet"/>
      <w:lvlText w:val="•"/>
      <w:lvlJc w:val="left"/>
      <w:pPr>
        <w:ind w:left="4786"/>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4090341C">
      <w:start w:val="1"/>
      <w:numFmt w:val="bullet"/>
      <w:lvlText w:val="o"/>
      <w:lvlJc w:val="left"/>
      <w:pPr>
        <w:ind w:left="550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8" w:tplc="878A63A8">
      <w:start w:val="1"/>
      <w:numFmt w:val="bullet"/>
      <w:lvlText w:val="▪"/>
      <w:lvlJc w:val="left"/>
      <w:pPr>
        <w:ind w:left="6226"/>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abstractNum>
  <w:abstractNum w:abstractNumId="30" w15:restartNumberingAfterBreak="0">
    <w:nsid w:val="67672C9A"/>
    <w:multiLevelType w:val="hybridMultilevel"/>
    <w:tmpl w:val="5B08DCCC"/>
    <w:lvl w:ilvl="0" w:tplc="2E7A54C8">
      <w:start w:val="1"/>
      <w:numFmt w:val="decimal"/>
      <w:lvlText w:val="•"/>
      <w:lvlJc w:val="left"/>
      <w:pPr>
        <w:ind w:left="720" w:hanging="360"/>
      </w:pPr>
    </w:lvl>
    <w:lvl w:ilvl="1" w:tplc="F0C67D0E">
      <w:start w:val="1"/>
      <w:numFmt w:val="lowerLetter"/>
      <w:lvlText w:val="%2."/>
      <w:lvlJc w:val="left"/>
      <w:pPr>
        <w:ind w:left="1440" w:hanging="360"/>
      </w:pPr>
    </w:lvl>
    <w:lvl w:ilvl="2" w:tplc="0ED67156">
      <w:start w:val="1"/>
      <w:numFmt w:val="lowerRoman"/>
      <w:lvlText w:val="%3."/>
      <w:lvlJc w:val="right"/>
      <w:pPr>
        <w:ind w:left="2160" w:hanging="180"/>
      </w:pPr>
    </w:lvl>
    <w:lvl w:ilvl="3" w:tplc="58FE9D82">
      <w:start w:val="1"/>
      <w:numFmt w:val="decimal"/>
      <w:lvlText w:val="%4."/>
      <w:lvlJc w:val="left"/>
      <w:pPr>
        <w:ind w:left="2880" w:hanging="360"/>
      </w:pPr>
    </w:lvl>
    <w:lvl w:ilvl="4" w:tplc="0E5887CC">
      <w:start w:val="1"/>
      <w:numFmt w:val="lowerLetter"/>
      <w:lvlText w:val="%5."/>
      <w:lvlJc w:val="left"/>
      <w:pPr>
        <w:ind w:left="3600" w:hanging="360"/>
      </w:pPr>
    </w:lvl>
    <w:lvl w:ilvl="5" w:tplc="1F929798">
      <w:start w:val="1"/>
      <w:numFmt w:val="lowerRoman"/>
      <w:lvlText w:val="%6."/>
      <w:lvlJc w:val="right"/>
      <w:pPr>
        <w:ind w:left="4320" w:hanging="180"/>
      </w:pPr>
    </w:lvl>
    <w:lvl w:ilvl="6" w:tplc="2CE0E2AA">
      <w:start w:val="1"/>
      <w:numFmt w:val="decimal"/>
      <w:lvlText w:val="%7."/>
      <w:lvlJc w:val="left"/>
      <w:pPr>
        <w:ind w:left="5040" w:hanging="360"/>
      </w:pPr>
    </w:lvl>
    <w:lvl w:ilvl="7" w:tplc="13CE4110">
      <w:start w:val="1"/>
      <w:numFmt w:val="lowerLetter"/>
      <w:lvlText w:val="%8."/>
      <w:lvlJc w:val="left"/>
      <w:pPr>
        <w:ind w:left="5760" w:hanging="360"/>
      </w:pPr>
    </w:lvl>
    <w:lvl w:ilvl="8" w:tplc="7366B4AA">
      <w:start w:val="1"/>
      <w:numFmt w:val="lowerRoman"/>
      <w:lvlText w:val="%9."/>
      <w:lvlJc w:val="right"/>
      <w:pPr>
        <w:ind w:left="6480" w:hanging="180"/>
      </w:pPr>
    </w:lvl>
  </w:abstractNum>
  <w:abstractNum w:abstractNumId="31" w15:restartNumberingAfterBreak="0">
    <w:nsid w:val="6FB136E6"/>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32" w15:restartNumberingAfterBreak="0">
    <w:nsid w:val="737C3DBE"/>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33" w15:restartNumberingAfterBreak="0">
    <w:nsid w:val="767822C6"/>
    <w:multiLevelType w:val="multilevel"/>
    <w:tmpl w:val="695ECD26"/>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34" w15:restartNumberingAfterBreak="0">
    <w:nsid w:val="780704D5"/>
    <w:multiLevelType w:val="hybridMultilevel"/>
    <w:tmpl w:val="9B4AE416"/>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15"/>
  </w:num>
  <w:num w:numId="2">
    <w:abstractNumId w:val="4"/>
  </w:num>
  <w:num w:numId="3">
    <w:abstractNumId w:val="25"/>
  </w:num>
  <w:num w:numId="4">
    <w:abstractNumId w:val="24"/>
  </w:num>
  <w:num w:numId="5">
    <w:abstractNumId w:val="13"/>
  </w:num>
  <w:num w:numId="6">
    <w:abstractNumId w:val="6"/>
  </w:num>
  <w:num w:numId="7">
    <w:abstractNumId w:val="16"/>
  </w:num>
  <w:num w:numId="8">
    <w:abstractNumId w:val="7"/>
  </w:num>
  <w:num w:numId="9">
    <w:abstractNumId w:val="2"/>
  </w:num>
  <w:num w:numId="10">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33"/>
  </w:num>
  <w:num w:numId="12">
    <w:abstractNumId w:val="22"/>
  </w:num>
  <w:num w:numId="13">
    <w:abstractNumId w:val="9"/>
  </w:num>
  <w:num w:numId="14">
    <w:abstractNumId w:val="26"/>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8"/>
  </w:num>
  <w:num w:numId="16">
    <w:abstractNumId w:val="28"/>
  </w:num>
  <w:num w:numId="17">
    <w:abstractNumId w:val="34"/>
  </w:num>
  <w:num w:numId="18">
    <w:abstractNumId w:val="18"/>
  </w:num>
  <w:num w:numId="19">
    <w:abstractNumId w:val="0"/>
  </w:num>
  <w:num w:numId="20">
    <w:abstractNumId w:val="20"/>
  </w:num>
  <w:num w:numId="21">
    <w:abstractNumId w:val="11"/>
  </w:num>
  <w:num w:numId="22">
    <w:abstractNumId w:val="19"/>
  </w:num>
  <w:num w:numId="23">
    <w:abstractNumId w:val="23"/>
  </w:num>
  <w:num w:numId="24">
    <w:abstractNumId w:val="10"/>
  </w:num>
  <w:num w:numId="25">
    <w:abstractNumId w:val="21"/>
  </w:num>
  <w:num w:numId="26">
    <w:abstractNumId w:val="3"/>
  </w:num>
  <w:num w:numId="27">
    <w:abstractNumId w:val="31"/>
  </w:num>
  <w:num w:numId="28">
    <w:abstractNumId w:val="5"/>
  </w:num>
  <w:num w:numId="29">
    <w:abstractNumId w:val="32"/>
  </w:num>
  <w:num w:numId="30">
    <w:abstractNumId w:val="14"/>
  </w:num>
  <w:num w:numId="31">
    <w:abstractNumId w:val="29"/>
  </w:num>
  <w:num w:numId="32">
    <w:abstractNumId w:val="27"/>
  </w:num>
  <w:num w:numId="33">
    <w:abstractNumId w:val="17"/>
  </w:num>
  <w:num w:numId="34">
    <w:abstractNumId w:val="1"/>
  </w:num>
  <w:num w:numId="35">
    <w:abstractNumId w:val="12"/>
  </w:num>
  <w:num w:numId="36">
    <w:abstractNumId w:val="3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2E79"/>
    <w:rsid w:val="000005C2"/>
    <w:rsid w:val="0000245B"/>
    <w:rsid w:val="00003B05"/>
    <w:rsid w:val="00005961"/>
    <w:rsid w:val="000106D6"/>
    <w:rsid w:val="000235A7"/>
    <w:rsid w:val="00033684"/>
    <w:rsid w:val="00037F83"/>
    <w:rsid w:val="00042D1A"/>
    <w:rsid w:val="000537F8"/>
    <w:rsid w:val="00054CDE"/>
    <w:rsid w:val="000600BE"/>
    <w:rsid w:val="000631EC"/>
    <w:rsid w:val="00066BA3"/>
    <w:rsid w:val="000768C6"/>
    <w:rsid w:val="000846F6"/>
    <w:rsid w:val="000A4B4C"/>
    <w:rsid w:val="000B61B9"/>
    <w:rsid w:val="000D4E78"/>
    <w:rsid w:val="000E489C"/>
    <w:rsid w:val="000E63DA"/>
    <w:rsid w:val="000E75FE"/>
    <w:rsid w:val="000F209F"/>
    <w:rsid w:val="000F325D"/>
    <w:rsid w:val="000F4069"/>
    <w:rsid w:val="001021E2"/>
    <w:rsid w:val="00117F3F"/>
    <w:rsid w:val="001200BC"/>
    <w:rsid w:val="00122232"/>
    <w:rsid w:val="00122AC1"/>
    <w:rsid w:val="00122CF5"/>
    <w:rsid w:val="00126FB1"/>
    <w:rsid w:val="001356B8"/>
    <w:rsid w:val="00137B19"/>
    <w:rsid w:val="001421B2"/>
    <w:rsid w:val="00151EC9"/>
    <w:rsid w:val="00163EF6"/>
    <w:rsid w:val="00177F3B"/>
    <w:rsid w:val="00197F69"/>
    <w:rsid w:val="001A4F10"/>
    <w:rsid w:val="001A62B3"/>
    <w:rsid w:val="001A796F"/>
    <w:rsid w:val="001B08CB"/>
    <w:rsid w:val="001B0DEA"/>
    <w:rsid w:val="001B2567"/>
    <w:rsid w:val="001D0981"/>
    <w:rsid w:val="001D1762"/>
    <w:rsid w:val="001D68FE"/>
    <w:rsid w:val="001E1043"/>
    <w:rsid w:val="001E41E6"/>
    <w:rsid w:val="001E4DC4"/>
    <w:rsid w:val="001F05BF"/>
    <w:rsid w:val="00201A64"/>
    <w:rsid w:val="002070F8"/>
    <w:rsid w:val="00211D35"/>
    <w:rsid w:val="00216C50"/>
    <w:rsid w:val="002246B3"/>
    <w:rsid w:val="002315B3"/>
    <w:rsid w:val="00257D63"/>
    <w:rsid w:val="00270893"/>
    <w:rsid w:val="00281D88"/>
    <w:rsid w:val="00284A50"/>
    <w:rsid w:val="00284AB3"/>
    <w:rsid w:val="00287B24"/>
    <w:rsid w:val="00291256"/>
    <w:rsid w:val="00292180"/>
    <w:rsid w:val="002941BD"/>
    <w:rsid w:val="002A14F8"/>
    <w:rsid w:val="002A1EB1"/>
    <w:rsid w:val="002A6BD2"/>
    <w:rsid w:val="002B4402"/>
    <w:rsid w:val="002B5911"/>
    <w:rsid w:val="002C2296"/>
    <w:rsid w:val="002C7A00"/>
    <w:rsid w:val="002D14EB"/>
    <w:rsid w:val="002E1711"/>
    <w:rsid w:val="002E34DF"/>
    <w:rsid w:val="002F00F6"/>
    <w:rsid w:val="002F7302"/>
    <w:rsid w:val="00300BF6"/>
    <w:rsid w:val="00304EAA"/>
    <w:rsid w:val="00305BE8"/>
    <w:rsid w:val="00310AE3"/>
    <w:rsid w:val="00310C71"/>
    <w:rsid w:val="00312399"/>
    <w:rsid w:val="00314ED5"/>
    <w:rsid w:val="0031798E"/>
    <w:rsid w:val="00325C42"/>
    <w:rsid w:val="003278E9"/>
    <w:rsid w:val="00327988"/>
    <w:rsid w:val="0033002B"/>
    <w:rsid w:val="00332862"/>
    <w:rsid w:val="00332C8F"/>
    <w:rsid w:val="00336A9E"/>
    <w:rsid w:val="0034302C"/>
    <w:rsid w:val="00352F6D"/>
    <w:rsid w:val="00352FC6"/>
    <w:rsid w:val="00354B76"/>
    <w:rsid w:val="00355578"/>
    <w:rsid w:val="00365971"/>
    <w:rsid w:val="00367A2C"/>
    <w:rsid w:val="0037320E"/>
    <w:rsid w:val="00377FCD"/>
    <w:rsid w:val="00380423"/>
    <w:rsid w:val="00381000"/>
    <w:rsid w:val="00383A42"/>
    <w:rsid w:val="00385C02"/>
    <w:rsid w:val="003935D1"/>
    <w:rsid w:val="003A1F19"/>
    <w:rsid w:val="003A3297"/>
    <w:rsid w:val="003A544E"/>
    <w:rsid w:val="003B25FC"/>
    <w:rsid w:val="003C7706"/>
    <w:rsid w:val="00401F05"/>
    <w:rsid w:val="00402AF2"/>
    <w:rsid w:val="00405303"/>
    <w:rsid w:val="0041061C"/>
    <w:rsid w:val="00410A4D"/>
    <w:rsid w:val="00412EB8"/>
    <w:rsid w:val="00412FDC"/>
    <w:rsid w:val="00414587"/>
    <w:rsid w:val="00417DE6"/>
    <w:rsid w:val="00430EF4"/>
    <w:rsid w:val="00431409"/>
    <w:rsid w:val="00444E90"/>
    <w:rsid w:val="00457D51"/>
    <w:rsid w:val="004618FC"/>
    <w:rsid w:val="00461938"/>
    <w:rsid w:val="0046413C"/>
    <w:rsid w:val="00464296"/>
    <w:rsid w:val="004704CA"/>
    <w:rsid w:val="00474A0D"/>
    <w:rsid w:val="0048169A"/>
    <w:rsid w:val="004820BD"/>
    <w:rsid w:val="00487143"/>
    <w:rsid w:val="00490600"/>
    <w:rsid w:val="004A32BA"/>
    <w:rsid w:val="004A338C"/>
    <w:rsid w:val="004A371E"/>
    <w:rsid w:val="004B62C7"/>
    <w:rsid w:val="004C5122"/>
    <w:rsid w:val="004C6A0A"/>
    <w:rsid w:val="004D12CD"/>
    <w:rsid w:val="004D159D"/>
    <w:rsid w:val="004D5BC3"/>
    <w:rsid w:val="004E3C03"/>
    <w:rsid w:val="004E4D23"/>
    <w:rsid w:val="004F2D8E"/>
    <w:rsid w:val="004F409C"/>
    <w:rsid w:val="004F7CBA"/>
    <w:rsid w:val="00502F97"/>
    <w:rsid w:val="00507E5F"/>
    <w:rsid w:val="0051308B"/>
    <w:rsid w:val="00525D7B"/>
    <w:rsid w:val="00526EFE"/>
    <w:rsid w:val="005324E1"/>
    <w:rsid w:val="0054426B"/>
    <w:rsid w:val="005505F6"/>
    <w:rsid w:val="00563698"/>
    <w:rsid w:val="00571719"/>
    <w:rsid w:val="00573117"/>
    <w:rsid w:val="005732AF"/>
    <w:rsid w:val="00575F29"/>
    <w:rsid w:val="005B0CE9"/>
    <w:rsid w:val="005B0D25"/>
    <w:rsid w:val="005B11DD"/>
    <w:rsid w:val="005C1633"/>
    <w:rsid w:val="005D3B77"/>
    <w:rsid w:val="005D7EED"/>
    <w:rsid w:val="005E5EA8"/>
    <w:rsid w:val="005E67E4"/>
    <w:rsid w:val="005E6DD8"/>
    <w:rsid w:val="005F305A"/>
    <w:rsid w:val="005F5387"/>
    <w:rsid w:val="00602AA5"/>
    <w:rsid w:val="00621F1C"/>
    <w:rsid w:val="00627804"/>
    <w:rsid w:val="00627BD3"/>
    <w:rsid w:val="006303DC"/>
    <w:rsid w:val="00632B38"/>
    <w:rsid w:val="00634E2D"/>
    <w:rsid w:val="00635AFB"/>
    <w:rsid w:val="00640CE1"/>
    <w:rsid w:val="00643472"/>
    <w:rsid w:val="00647F1C"/>
    <w:rsid w:val="006501F2"/>
    <w:rsid w:val="00656D39"/>
    <w:rsid w:val="0065716F"/>
    <w:rsid w:val="00661E59"/>
    <w:rsid w:val="006657A2"/>
    <w:rsid w:val="006705EB"/>
    <w:rsid w:val="006709F7"/>
    <w:rsid w:val="00680A7E"/>
    <w:rsid w:val="00686263"/>
    <w:rsid w:val="006A2911"/>
    <w:rsid w:val="006A62C1"/>
    <w:rsid w:val="006A70BB"/>
    <w:rsid w:val="006B2BC8"/>
    <w:rsid w:val="006C3733"/>
    <w:rsid w:val="006D0647"/>
    <w:rsid w:val="006D56CA"/>
    <w:rsid w:val="006E23C9"/>
    <w:rsid w:val="007100D8"/>
    <w:rsid w:val="0071626E"/>
    <w:rsid w:val="007200BB"/>
    <w:rsid w:val="007211DD"/>
    <w:rsid w:val="00721FF4"/>
    <w:rsid w:val="00722541"/>
    <w:rsid w:val="007263DD"/>
    <w:rsid w:val="007273D4"/>
    <w:rsid w:val="00743166"/>
    <w:rsid w:val="00750272"/>
    <w:rsid w:val="00755A24"/>
    <w:rsid w:val="007573C5"/>
    <w:rsid w:val="00761288"/>
    <w:rsid w:val="007638C5"/>
    <w:rsid w:val="00770680"/>
    <w:rsid w:val="00783607"/>
    <w:rsid w:val="00785AC6"/>
    <w:rsid w:val="0078789D"/>
    <w:rsid w:val="007903DA"/>
    <w:rsid w:val="00792C6A"/>
    <w:rsid w:val="007A02F5"/>
    <w:rsid w:val="007A186D"/>
    <w:rsid w:val="007A40D2"/>
    <w:rsid w:val="007B1B84"/>
    <w:rsid w:val="007B1DEE"/>
    <w:rsid w:val="007B44B6"/>
    <w:rsid w:val="007B46A6"/>
    <w:rsid w:val="007B5DA4"/>
    <w:rsid w:val="007B6C21"/>
    <w:rsid w:val="007C1783"/>
    <w:rsid w:val="007D2D76"/>
    <w:rsid w:val="007D4C75"/>
    <w:rsid w:val="007D561E"/>
    <w:rsid w:val="00804DC0"/>
    <w:rsid w:val="00813202"/>
    <w:rsid w:val="0082457D"/>
    <w:rsid w:val="00826E28"/>
    <w:rsid w:val="00830577"/>
    <w:rsid w:val="0083555E"/>
    <w:rsid w:val="00837435"/>
    <w:rsid w:val="008403B1"/>
    <w:rsid w:val="00846C23"/>
    <w:rsid w:val="008510B8"/>
    <w:rsid w:val="008524E4"/>
    <w:rsid w:val="0085513A"/>
    <w:rsid w:val="00863701"/>
    <w:rsid w:val="00865D51"/>
    <w:rsid w:val="0086690E"/>
    <w:rsid w:val="0087010A"/>
    <w:rsid w:val="00871F03"/>
    <w:rsid w:val="00882D0A"/>
    <w:rsid w:val="0089251D"/>
    <w:rsid w:val="008975C4"/>
    <w:rsid w:val="008B69C0"/>
    <w:rsid w:val="008C2128"/>
    <w:rsid w:val="008C5CF7"/>
    <w:rsid w:val="008C7BFB"/>
    <w:rsid w:val="008D54AE"/>
    <w:rsid w:val="008E4AB3"/>
    <w:rsid w:val="008E537E"/>
    <w:rsid w:val="008E6B46"/>
    <w:rsid w:val="008F479C"/>
    <w:rsid w:val="008F4AD3"/>
    <w:rsid w:val="008F6923"/>
    <w:rsid w:val="008F75CF"/>
    <w:rsid w:val="00906CE0"/>
    <w:rsid w:val="0092003B"/>
    <w:rsid w:val="0092023D"/>
    <w:rsid w:val="00927EBE"/>
    <w:rsid w:val="00930840"/>
    <w:rsid w:val="00941A3E"/>
    <w:rsid w:val="009438AA"/>
    <w:rsid w:val="00945C28"/>
    <w:rsid w:val="00946638"/>
    <w:rsid w:val="00947080"/>
    <w:rsid w:val="00947412"/>
    <w:rsid w:val="009502AA"/>
    <w:rsid w:val="009509CB"/>
    <w:rsid w:val="009564C0"/>
    <w:rsid w:val="00957DA7"/>
    <w:rsid w:val="00980998"/>
    <w:rsid w:val="00982250"/>
    <w:rsid w:val="00986475"/>
    <w:rsid w:val="009878A1"/>
    <w:rsid w:val="00993128"/>
    <w:rsid w:val="00994FDD"/>
    <w:rsid w:val="00995681"/>
    <w:rsid w:val="009971D1"/>
    <w:rsid w:val="009A47BC"/>
    <w:rsid w:val="009B23B5"/>
    <w:rsid w:val="009B2508"/>
    <w:rsid w:val="009C228A"/>
    <w:rsid w:val="009D46B7"/>
    <w:rsid w:val="009D57F6"/>
    <w:rsid w:val="009D5C8A"/>
    <w:rsid w:val="009F41F0"/>
    <w:rsid w:val="009F4693"/>
    <w:rsid w:val="009F5F54"/>
    <w:rsid w:val="00A15708"/>
    <w:rsid w:val="00A25A5B"/>
    <w:rsid w:val="00A35D58"/>
    <w:rsid w:val="00A361C0"/>
    <w:rsid w:val="00A400BB"/>
    <w:rsid w:val="00A45C13"/>
    <w:rsid w:val="00A507C5"/>
    <w:rsid w:val="00A61065"/>
    <w:rsid w:val="00A61377"/>
    <w:rsid w:val="00A70280"/>
    <w:rsid w:val="00A72DF7"/>
    <w:rsid w:val="00A81B0E"/>
    <w:rsid w:val="00A81C95"/>
    <w:rsid w:val="00A85033"/>
    <w:rsid w:val="00A92D31"/>
    <w:rsid w:val="00A960F4"/>
    <w:rsid w:val="00AA0E9F"/>
    <w:rsid w:val="00AA5AF0"/>
    <w:rsid w:val="00AB0300"/>
    <w:rsid w:val="00AB2C54"/>
    <w:rsid w:val="00AB372E"/>
    <w:rsid w:val="00AC207F"/>
    <w:rsid w:val="00AC20FA"/>
    <w:rsid w:val="00AC4078"/>
    <w:rsid w:val="00AE2C30"/>
    <w:rsid w:val="00AF25E1"/>
    <w:rsid w:val="00AF4F0A"/>
    <w:rsid w:val="00B06FC0"/>
    <w:rsid w:val="00B1421C"/>
    <w:rsid w:val="00B14A0E"/>
    <w:rsid w:val="00B16B9E"/>
    <w:rsid w:val="00B17554"/>
    <w:rsid w:val="00B2055F"/>
    <w:rsid w:val="00B24A31"/>
    <w:rsid w:val="00B27381"/>
    <w:rsid w:val="00B27636"/>
    <w:rsid w:val="00B31E33"/>
    <w:rsid w:val="00B32829"/>
    <w:rsid w:val="00B36F44"/>
    <w:rsid w:val="00B54613"/>
    <w:rsid w:val="00B5568C"/>
    <w:rsid w:val="00B57643"/>
    <w:rsid w:val="00B61277"/>
    <w:rsid w:val="00B6269B"/>
    <w:rsid w:val="00B8085F"/>
    <w:rsid w:val="00B809C3"/>
    <w:rsid w:val="00B864E6"/>
    <w:rsid w:val="00B86666"/>
    <w:rsid w:val="00B9373E"/>
    <w:rsid w:val="00BA6805"/>
    <w:rsid w:val="00BA7B96"/>
    <w:rsid w:val="00BB68B1"/>
    <w:rsid w:val="00BD0F34"/>
    <w:rsid w:val="00BD738D"/>
    <w:rsid w:val="00BE36DC"/>
    <w:rsid w:val="00BF3EB7"/>
    <w:rsid w:val="00BF41B0"/>
    <w:rsid w:val="00BF53C8"/>
    <w:rsid w:val="00C060BC"/>
    <w:rsid w:val="00C15B64"/>
    <w:rsid w:val="00C17A01"/>
    <w:rsid w:val="00C20B3C"/>
    <w:rsid w:val="00C2198C"/>
    <w:rsid w:val="00C2236C"/>
    <w:rsid w:val="00C24B82"/>
    <w:rsid w:val="00C278D5"/>
    <w:rsid w:val="00C3214F"/>
    <w:rsid w:val="00C326EF"/>
    <w:rsid w:val="00C33AD2"/>
    <w:rsid w:val="00C33D4D"/>
    <w:rsid w:val="00C41D52"/>
    <w:rsid w:val="00C45088"/>
    <w:rsid w:val="00C47221"/>
    <w:rsid w:val="00C511BC"/>
    <w:rsid w:val="00C734BE"/>
    <w:rsid w:val="00C7403A"/>
    <w:rsid w:val="00C7735D"/>
    <w:rsid w:val="00C876CF"/>
    <w:rsid w:val="00C877AA"/>
    <w:rsid w:val="00C9098E"/>
    <w:rsid w:val="00C936D8"/>
    <w:rsid w:val="00C96016"/>
    <w:rsid w:val="00C97648"/>
    <w:rsid w:val="00CA03B7"/>
    <w:rsid w:val="00CA0F01"/>
    <w:rsid w:val="00CA1DDB"/>
    <w:rsid w:val="00CA2E79"/>
    <w:rsid w:val="00CA5CB1"/>
    <w:rsid w:val="00CB6775"/>
    <w:rsid w:val="00CC2DEE"/>
    <w:rsid w:val="00CC4602"/>
    <w:rsid w:val="00CC64B2"/>
    <w:rsid w:val="00CD30F7"/>
    <w:rsid w:val="00CD7294"/>
    <w:rsid w:val="00CE1045"/>
    <w:rsid w:val="00CE351C"/>
    <w:rsid w:val="00CE493A"/>
    <w:rsid w:val="00CE5144"/>
    <w:rsid w:val="00CF1E2D"/>
    <w:rsid w:val="00CF5AFC"/>
    <w:rsid w:val="00CF71ED"/>
    <w:rsid w:val="00CF7C43"/>
    <w:rsid w:val="00D038B8"/>
    <w:rsid w:val="00D07529"/>
    <w:rsid w:val="00D20CE7"/>
    <w:rsid w:val="00D21A91"/>
    <w:rsid w:val="00D2616F"/>
    <w:rsid w:val="00D32112"/>
    <w:rsid w:val="00D43082"/>
    <w:rsid w:val="00D43F10"/>
    <w:rsid w:val="00D501B2"/>
    <w:rsid w:val="00D560BB"/>
    <w:rsid w:val="00D70D6C"/>
    <w:rsid w:val="00D73C6E"/>
    <w:rsid w:val="00D74081"/>
    <w:rsid w:val="00D77F00"/>
    <w:rsid w:val="00D818FF"/>
    <w:rsid w:val="00D8196A"/>
    <w:rsid w:val="00D83B8D"/>
    <w:rsid w:val="00D8573F"/>
    <w:rsid w:val="00D924C3"/>
    <w:rsid w:val="00D9266A"/>
    <w:rsid w:val="00D97985"/>
    <w:rsid w:val="00DB2C3D"/>
    <w:rsid w:val="00DB65F4"/>
    <w:rsid w:val="00DC428F"/>
    <w:rsid w:val="00DC4BF7"/>
    <w:rsid w:val="00DD43AE"/>
    <w:rsid w:val="00DE6C04"/>
    <w:rsid w:val="00DF0FC7"/>
    <w:rsid w:val="00DF1194"/>
    <w:rsid w:val="00DF7088"/>
    <w:rsid w:val="00E0417C"/>
    <w:rsid w:val="00E04C1F"/>
    <w:rsid w:val="00E139B7"/>
    <w:rsid w:val="00E13D3A"/>
    <w:rsid w:val="00E1552D"/>
    <w:rsid w:val="00E3362F"/>
    <w:rsid w:val="00E42644"/>
    <w:rsid w:val="00E46821"/>
    <w:rsid w:val="00E47C85"/>
    <w:rsid w:val="00E50F57"/>
    <w:rsid w:val="00E51D10"/>
    <w:rsid w:val="00E57679"/>
    <w:rsid w:val="00E67497"/>
    <w:rsid w:val="00E67E73"/>
    <w:rsid w:val="00E81F39"/>
    <w:rsid w:val="00E85E45"/>
    <w:rsid w:val="00E86675"/>
    <w:rsid w:val="00E939FD"/>
    <w:rsid w:val="00E96004"/>
    <w:rsid w:val="00EA0031"/>
    <w:rsid w:val="00EA115B"/>
    <w:rsid w:val="00EA77CE"/>
    <w:rsid w:val="00EC291E"/>
    <w:rsid w:val="00EE0313"/>
    <w:rsid w:val="00EF043E"/>
    <w:rsid w:val="00EF2942"/>
    <w:rsid w:val="00EF7561"/>
    <w:rsid w:val="00F06379"/>
    <w:rsid w:val="00F06D7B"/>
    <w:rsid w:val="00F26E2F"/>
    <w:rsid w:val="00F26E6D"/>
    <w:rsid w:val="00F32593"/>
    <w:rsid w:val="00F434F5"/>
    <w:rsid w:val="00F475D3"/>
    <w:rsid w:val="00F53D7E"/>
    <w:rsid w:val="00F7276E"/>
    <w:rsid w:val="00F74E32"/>
    <w:rsid w:val="00F90B93"/>
    <w:rsid w:val="00F920E7"/>
    <w:rsid w:val="00F93B4F"/>
    <w:rsid w:val="00FA2847"/>
    <w:rsid w:val="00FA2DF2"/>
    <w:rsid w:val="00FA3FDC"/>
    <w:rsid w:val="00FB5672"/>
    <w:rsid w:val="00FB5F04"/>
    <w:rsid w:val="00FB70E3"/>
    <w:rsid w:val="00FC1ED9"/>
    <w:rsid w:val="00FC58DF"/>
    <w:rsid w:val="00FD4D93"/>
    <w:rsid w:val="00FF05DE"/>
    <w:rsid w:val="00FF1B1A"/>
    <w:rsid w:val="00FF31DD"/>
    <w:rsid w:val="011EEAC3"/>
    <w:rsid w:val="0352DEA3"/>
    <w:rsid w:val="03C791B9"/>
    <w:rsid w:val="049FB23E"/>
    <w:rsid w:val="050D08E9"/>
    <w:rsid w:val="0561370B"/>
    <w:rsid w:val="05E49DDE"/>
    <w:rsid w:val="0669F56C"/>
    <w:rsid w:val="06AA617B"/>
    <w:rsid w:val="072B010D"/>
    <w:rsid w:val="081051F3"/>
    <w:rsid w:val="0881CBA9"/>
    <w:rsid w:val="0910B394"/>
    <w:rsid w:val="09E2023D"/>
    <w:rsid w:val="0AD7A43C"/>
    <w:rsid w:val="0AF2E030"/>
    <w:rsid w:val="0BC70220"/>
    <w:rsid w:val="0C1E2495"/>
    <w:rsid w:val="15D52082"/>
    <w:rsid w:val="1751FF91"/>
    <w:rsid w:val="1C621E09"/>
    <w:rsid w:val="1CEF3090"/>
    <w:rsid w:val="1DDCE90B"/>
    <w:rsid w:val="1E646B22"/>
    <w:rsid w:val="1F654DF6"/>
    <w:rsid w:val="21EC4741"/>
    <w:rsid w:val="21F15B45"/>
    <w:rsid w:val="22F4222D"/>
    <w:rsid w:val="264357B5"/>
    <w:rsid w:val="2BD25CEF"/>
    <w:rsid w:val="2C601079"/>
    <w:rsid w:val="2F4832CA"/>
    <w:rsid w:val="32382B38"/>
    <w:rsid w:val="32B36013"/>
    <w:rsid w:val="34DB98D8"/>
    <w:rsid w:val="36338494"/>
    <w:rsid w:val="36AC7874"/>
    <w:rsid w:val="36B7DF4F"/>
    <w:rsid w:val="372405B7"/>
    <w:rsid w:val="38408869"/>
    <w:rsid w:val="3DBDA770"/>
    <w:rsid w:val="3E22ECAB"/>
    <w:rsid w:val="404EA0C0"/>
    <w:rsid w:val="40D92248"/>
    <w:rsid w:val="42C3D34D"/>
    <w:rsid w:val="44A66C2F"/>
    <w:rsid w:val="44C29411"/>
    <w:rsid w:val="4565444F"/>
    <w:rsid w:val="46091225"/>
    <w:rsid w:val="4AAE89A7"/>
    <w:rsid w:val="4C7853A9"/>
    <w:rsid w:val="4EB4C71D"/>
    <w:rsid w:val="52043A48"/>
    <w:rsid w:val="5388B352"/>
    <w:rsid w:val="543C4390"/>
    <w:rsid w:val="54972B5F"/>
    <w:rsid w:val="56CD9C51"/>
    <w:rsid w:val="56F9CB33"/>
    <w:rsid w:val="585C63EA"/>
    <w:rsid w:val="59C9FA12"/>
    <w:rsid w:val="5BD03AB1"/>
    <w:rsid w:val="5CBF3E95"/>
    <w:rsid w:val="5CC8687B"/>
    <w:rsid w:val="5D148D77"/>
    <w:rsid w:val="5DB4D419"/>
    <w:rsid w:val="5FAF8A5C"/>
    <w:rsid w:val="623C832C"/>
    <w:rsid w:val="640922EF"/>
    <w:rsid w:val="68ABC4B0"/>
    <w:rsid w:val="6D3A3EE4"/>
    <w:rsid w:val="6F1D0C86"/>
    <w:rsid w:val="7404C702"/>
    <w:rsid w:val="74950035"/>
    <w:rsid w:val="7C26B98F"/>
    <w:rsid w:val="7C51D8D4"/>
    <w:rsid w:val="7C5E718D"/>
    <w:rsid w:val="7D3FAE98"/>
    <w:rsid w:val="7D841EC6"/>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C9EBBA2"/>
  <w15:docId w15:val="{4914812F-D7BD-4E92-BFA2-E2455EECB9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mbria" w:eastAsia="Cambria" w:hAnsi="Cambria" w:cs="Cambria"/>
        <w:sz w:val="24"/>
        <w:szCs w:val="24"/>
        <w:lang w:val="en-US"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eastAsia="en-US"/>
    </w:rPr>
  </w:style>
  <w:style w:type="paragraph" w:styleId="Heading1">
    <w:name w:val="heading 1"/>
    <w:basedOn w:val="Normal"/>
    <w:next w:val="Normal"/>
    <w:link w:val="Heading1Char"/>
    <w:uiPriority w:val="9"/>
    <w:qFormat/>
    <w:rsid w:val="009C5854"/>
    <w:pPr>
      <w:keepNext/>
      <w:jc w:val="center"/>
      <w:outlineLvl w:val="0"/>
    </w:pPr>
    <w:rPr>
      <w:rFonts w:ascii="Poster Bodoni" w:eastAsia="Times New Roman" w:hAnsi="Poster Bodoni"/>
      <w:szCs w:val="20"/>
      <w:lang w:val="en-GB"/>
    </w:rPr>
  </w:style>
  <w:style w:type="paragraph" w:styleId="Heading2">
    <w:name w:val="heading 2"/>
    <w:basedOn w:val="Normal"/>
    <w:next w:val="Normal"/>
    <w:link w:val="Heading2Char"/>
    <w:uiPriority w:val="9"/>
    <w:semiHidden/>
    <w:unhideWhenUsed/>
    <w:qFormat/>
    <w:rsid w:val="009C5854"/>
    <w:pPr>
      <w:keepNext/>
      <w:jc w:val="center"/>
      <w:outlineLvl w:val="1"/>
    </w:pPr>
    <w:rPr>
      <w:rFonts w:ascii="Arial" w:eastAsia="Times New Roman" w:hAnsi="Arial" w:cs="Arial"/>
      <w:b/>
      <w:bCs/>
      <w:szCs w:val="20"/>
      <w:lang w:val="en-GB"/>
    </w:rPr>
  </w:style>
  <w:style w:type="paragraph" w:styleId="Heading3">
    <w:name w:val="heading 3"/>
    <w:basedOn w:val="Normal"/>
    <w:next w:val="Normal"/>
    <w:link w:val="Heading3Char"/>
    <w:uiPriority w:val="9"/>
    <w:semiHidden/>
    <w:unhideWhenUsed/>
    <w:qFormat/>
    <w:rsid w:val="009C5854"/>
    <w:pPr>
      <w:keepNext/>
      <w:jc w:val="center"/>
      <w:outlineLvl w:val="2"/>
    </w:pPr>
    <w:rPr>
      <w:rFonts w:ascii="Garamond" w:eastAsia="Times New Roman" w:hAnsi="Garamond"/>
      <w:sz w:val="44"/>
      <w:szCs w:val="20"/>
      <w:lang w:val="en-GB"/>
    </w:rPr>
  </w:style>
  <w:style w:type="paragraph" w:styleId="Heading4">
    <w:name w:val="heading 4"/>
    <w:basedOn w:val="Normal"/>
    <w:next w:val="Normal"/>
    <w:uiPriority w:val="9"/>
    <w:semiHidden/>
    <w:unhideWhenUsed/>
    <w:qFormat/>
    <w:pPr>
      <w:keepNext/>
      <w:keepLines/>
      <w:spacing w:before="240" w:after="40"/>
      <w:outlineLvl w:val="3"/>
    </w:pPr>
    <w:rPr>
      <w:b/>
    </w:rPr>
  </w:style>
  <w:style w:type="paragraph" w:styleId="Heading5">
    <w:name w:val="heading 5"/>
    <w:basedOn w:val="Normal"/>
    <w:next w:val="Normal"/>
    <w:link w:val="Heading5Char"/>
    <w:uiPriority w:val="9"/>
    <w:semiHidden/>
    <w:unhideWhenUsed/>
    <w:qFormat/>
    <w:rsid w:val="009C5854"/>
    <w:pPr>
      <w:keepNext/>
      <w:jc w:val="center"/>
      <w:outlineLvl w:val="4"/>
    </w:pPr>
    <w:rPr>
      <w:rFonts w:ascii="Times New Roman" w:eastAsia="Times New Roman" w:hAnsi="Times New Roman"/>
      <w:b/>
      <w:bCs/>
      <w:sz w:val="20"/>
      <w:szCs w:val="20"/>
      <w:lang w:val="en-GB"/>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keepNext/>
      <w:keepLines/>
      <w:spacing w:before="480" w:after="120"/>
    </w:pPr>
    <w:rPr>
      <w:b/>
      <w:sz w:val="72"/>
      <w:szCs w:val="72"/>
    </w:rPr>
  </w:style>
  <w:style w:type="paragraph" w:styleId="Header">
    <w:name w:val="header"/>
    <w:basedOn w:val="Normal"/>
    <w:link w:val="HeaderChar"/>
    <w:unhideWhenUsed/>
    <w:rsid w:val="002C7EDD"/>
    <w:pPr>
      <w:tabs>
        <w:tab w:val="center" w:pos="4320"/>
        <w:tab w:val="right" w:pos="8640"/>
      </w:tabs>
    </w:pPr>
  </w:style>
  <w:style w:type="character" w:customStyle="1" w:styleId="HeaderChar">
    <w:name w:val="Header Char"/>
    <w:basedOn w:val="DefaultParagraphFont"/>
    <w:link w:val="Header"/>
    <w:rsid w:val="002C7EDD"/>
  </w:style>
  <w:style w:type="paragraph" w:styleId="Footer">
    <w:name w:val="footer"/>
    <w:basedOn w:val="Normal"/>
    <w:link w:val="FooterChar"/>
    <w:uiPriority w:val="99"/>
    <w:unhideWhenUsed/>
    <w:rsid w:val="002C7EDD"/>
    <w:pPr>
      <w:tabs>
        <w:tab w:val="center" w:pos="4320"/>
        <w:tab w:val="right" w:pos="8640"/>
      </w:tabs>
    </w:pPr>
  </w:style>
  <w:style w:type="character" w:customStyle="1" w:styleId="FooterChar">
    <w:name w:val="Footer Char"/>
    <w:basedOn w:val="DefaultParagraphFont"/>
    <w:link w:val="Footer"/>
    <w:uiPriority w:val="99"/>
    <w:rsid w:val="002C7EDD"/>
  </w:style>
  <w:style w:type="paragraph" w:styleId="BalloonText">
    <w:name w:val="Balloon Text"/>
    <w:basedOn w:val="Normal"/>
    <w:link w:val="BalloonTextChar"/>
    <w:uiPriority w:val="99"/>
    <w:semiHidden/>
    <w:unhideWhenUsed/>
    <w:rsid w:val="002C7EDD"/>
    <w:rPr>
      <w:rFonts w:ascii="Lucida Grande" w:hAnsi="Lucida Grande" w:cs="Lucida Grande"/>
      <w:sz w:val="18"/>
      <w:szCs w:val="18"/>
    </w:rPr>
  </w:style>
  <w:style w:type="character" w:customStyle="1" w:styleId="BalloonTextChar">
    <w:name w:val="Balloon Text Char"/>
    <w:link w:val="BalloonText"/>
    <w:uiPriority w:val="99"/>
    <w:semiHidden/>
    <w:rsid w:val="002C7EDD"/>
    <w:rPr>
      <w:rFonts w:ascii="Lucida Grande" w:hAnsi="Lucida Grande" w:cs="Lucida Grande"/>
      <w:sz w:val="18"/>
      <w:szCs w:val="18"/>
    </w:rPr>
  </w:style>
  <w:style w:type="paragraph" w:styleId="ListParagraph">
    <w:name w:val="List Paragraph"/>
    <w:basedOn w:val="Normal"/>
    <w:uiPriority w:val="34"/>
    <w:qFormat/>
    <w:rsid w:val="00501C4B"/>
    <w:pPr>
      <w:ind w:left="720"/>
      <w:contextualSpacing/>
    </w:pPr>
    <w:rPr>
      <w:rFonts w:ascii="Times New Roman" w:eastAsia="Times New Roman" w:hAnsi="Times New Roman"/>
      <w:color w:val="000000"/>
      <w:sz w:val="20"/>
      <w:szCs w:val="20"/>
    </w:rPr>
  </w:style>
  <w:style w:type="paragraph" w:styleId="MessageHeader">
    <w:name w:val="Message Header"/>
    <w:basedOn w:val="BodyText"/>
    <w:link w:val="MessageHeaderChar"/>
    <w:semiHidden/>
    <w:rsid w:val="009C5854"/>
    <w:pPr>
      <w:keepLines/>
      <w:tabs>
        <w:tab w:val="left" w:pos="1560"/>
        <w:tab w:val="left" w:pos="4920"/>
        <w:tab w:val="left" w:pos="5640"/>
      </w:tabs>
      <w:spacing w:after="0" w:line="533" w:lineRule="auto"/>
      <w:ind w:left="1560" w:right="-120" w:hanging="720"/>
    </w:pPr>
    <w:rPr>
      <w:rFonts w:ascii="Times New Roman" w:eastAsia="Times New Roman" w:hAnsi="Times New Roman"/>
      <w:sz w:val="20"/>
      <w:szCs w:val="20"/>
      <w:lang w:val="en-GB"/>
    </w:rPr>
  </w:style>
  <w:style w:type="character" w:customStyle="1" w:styleId="MessageHeaderChar">
    <w:name w:val="Message Header Char"/>
    <w:basedOn w:val="DefaultParagraphFont"/>
    <w:link w:val="MessageHeader"/>
    <w:semiHidden/>
    <w:rsid w:val="009C5854"/>
    <w:rPr>
      <w:rFonts w:ascii="Times New Roman" w:eastAsia="Times New Roman" w:hAnsi="Times New Roman"/>
      <w:lang w:eastAsia="en-US"/>
    </w:rPr>
  </w:style>
  <w:style w:type="paragraph" w:styleId="BodyText">
    <w:name w:val="Body Text"/>
    <w:basedOn w:val="Normal"/>
    <w:link w:val="BodyTextChar"/>
    <w:uiPriority w:val="99"/>
    <w:semiHidden/>
    <w:unhideWhenUsed/>
    <w:rsid w:val="009C5854"/>
    <w:pPr>
      <w:spacing w:after="120"/>
    </w:pPr>
  </w:style>
  <w:style w:type="character" w:customStyle="1" w:styleId="BodyTextChar">
    <w:name w:val="Body Text Char"/>
    <w:basedOn w:val="DefaultParagraphFont"/>
    <w:link w:val="BodyText"/>
    <w:uiPriority w:val="99"/>
    <w:semiHidden/>
    <w:rsid w:val="009C5854"/>
    <w:rPr>
      <w:sz w:val="24"/>
      <w:szCs w:val="24"/>
      <w:lang w:val="en-US" w:eastAsia="en-US"/>
    </w:rPr>
  </w:style>
  <w:style w:type="character" w:customStyle="1" w:styleId="Heading1Char">
    <w:name w:val="Heading 1 Char"/>
    <w:basedOn w:val="DefaultParagraphFont"/>
    <w:link w:val="Heading1"/>
    <w:rsid w:val="009C5854"/>
    <w:rPr>
      <w:rFonts w:ascii="Poster Bodoni" w:eastAsia="Times New Roman" w:hAnsi="Poster Bodoni"/>
      <w:sz w:val="24"/>
      <w:lang w:eastAsia="en-US"/>
    </w:rPr>
  </w:style>
  <w:style w:type="character" w:customStyle="1" w:styleId="Heading2Char">
    <w:name w:val="Heading 2 Char"/>
    <w:basedOn w:val="DefaultParagraphFont"/>
    <w:link w:val="Heading2"/>
    <w:uiPriority w:val="9"/>
    <w:rsid w:val="009C5854"/>
    <w:rPr>
      <w:rFonts w:ascii="Arial" w:eastAsia="Times New Roman" w:hAnsi="Arial" w:cs="Arial"/>
      <w:b/>
      <w:bCs/>
      <w:sz w:val="24"/>
      <w:lang w:eastAsia="en-US"/>
    </w:rPr>
  </w:style>
  <w:style w:type="character" w:customStyle="1" w:styleId="Heading3Char">
    <w:name w:val="Heading 3 Char"/>
    <w:basedOn w:val="DefaultParagraphFont"/>
    <w:link w:val="Heading3"/>
    <w:rsid w:val="009C5854"/>
    <w:rPr>
      <w:rFonts w:ascii="Garamond" w:eastAsia="Times New Roman" w:hAnsi="Garamond"/>
      <w:sz w:val="44"/>
      <w:lang w:eastAsia="en-US"/>
    </w:rPr>
  </w:style>
  <w:style w:type="character" w:customStyle="1" w:styleId="Heading5Char">
    <w:name w:val="Heading 5 Char"/>
    <w:basedOn w:val="DefaultParagraphFont"/>
    <w:link w:val="Heading5"/>
    <w:rsid w:val="009C5854"/>
    <w:rPr>
      <w:rFonts w:ascii="Times New Roman" w:eastAsia="Times New Roman" w:hAnsi="Times New Roman"/>
      <w:b/>
      <w:bCs/>
      <w:lang w:eastAsia="en-US"/>
    </w:rPr>
  </w:style>
  <w:style w:type="paragraph" w:styleId="NormalWeb">
    <w:name w:val="Normal (Web)"/>
    <w:basedOn w:val="Normal"/>
    <w:uiPriority w:val="99"/>
    <w:unhideWhenUsed/>
    <w:rsid w:val="009C6112"/>
    <w:pPr>
      <w:spacing w:before="100" w:beforeAutospacing="1" w:after="100" w:afterAutospacing="1"/>
    </w:pPr>
    <w:rPr>
      <w:rFonts w:ascii="Times New Roman" w:eastAsia="Times New Roman" w:hAnsi="Times New Roman"/>
      <w:lang w:val="en-GB" w:eastAsia="en-GB"/>
    </w:rPr>
  </w:style>
  <w:style w:type="character" w:customStyle="1" w:styleId="apple-tab-span">
    <w:name w:val="apple-tab-span"/>
    <w:basedOn w:val="DefaultParagraphFont"/>
    <w:rsid w:val="009C6112"/>
  </w:style>
  <w:style w:type="character" w:styleId="Hyperlink">
    <w:name w:val="Hyperlink"/>
    <w:basedOn w:val="DefaultParagraphFont"/>
    <w:uiPriority w:val="99"/>
    <w:unhideWhenUsed/>
    <w:rsid w:val="00C90F8F"/>
    <w:rPr>
      <w:color w:val="0563C1" w:themeColor="hyperlink"/>
      <w:u w:val="single"/>
    </w:r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character" w:styleId="UnresolvedMention">
    <w:name w:val="Unresolved Mention"/>
    <w:basedOn w:val="DefaultParagraphFont"/>
    <w:uiPriority w:val="99"/>
    <w:semiHidden/>
    <w:unhideWhenUsed/>
    <w:rsid w:val="00A45C13"/>
    <w:rPr>
      <w:color w:val="605E5C"/>
      <w:shd w:val="clear" w:color="auto" w:fill="E1DFDD"/>
    </w:rPr>
  </w:style>
  <w:style w:type="character" w:styleId="CommentReference">
    <w:name w:val="annotation reference"/>
    <w:basedOn w:val="DefaultParagraphFont"/>
    <w:uiPriority w:val="99"/>
    <w:semiHidden/>
    <w:unhideWhenUsed/>
    <w:rsid w:val="00DF0FC7"/>
    <w:rPr>
      <w:sz w:val="16"/>
      <w:szCs w:val="16"/>
    </w:rPr>
  </w:style>
  <w:style w:type="paragraph" w:styleId="CommentText">
    <w:name w:val="annotation text"/>
    <w:basedOn w:val="Normal"/>
    <w:link w:val="CommentTextChar"/>
    <w:uiPriority w:val="99"/>
    <w:unhideWhenUsed/>
    <w:rsid w:val="00DF0FC7"/>
    <w:rPr>
      <w:sz w:val="20"/>
      <w:szCs w:val="20"/>
    </w:rPr>
  </w:style>
  <w:style w:type="character" w:customStyle="1" w:styleId="CommentTextChar">
    <w:name w:val="Comment Text Char"/>
    <w:basedOn w:val="DefaultParagraphFont"/>
    <w:link w:val="CommentText"/>
    <w:uiPriority w:val="99"/>
    <w:rsid w:val="00DF0FC7"/>
    <w:rPr>
      <w:sz w:val="20"/>
      <w:szCs w:val="20"/>
      <w:lang w:eastAsia="en-US"/>
    </w:rPr>
  </w:style>
  <w:style w:type="paragraph" w:styleId="CommentSubject">
    <w:name w:val="annotation subject"/>
    <w:basedOn w:val="CommentText"/>
    <w:next w:val="CommentText"/>
    <w:link w:val="CommentSubjectChar"/>
    <w:uiPriority w:val="99"/>
    <w:semiHidden/>
    <w:unhideWhenUsed/>
    <w:rsid w:val="00DF0FC7"/>
    <w:rPr>
      <w:b/>
      <w:bCs/>
    </w:rPr>
  </w:style>
  <w:style w:type="character" w:customStyle="1" w:styleId="CommentSubjectChar">
    <w:name w:val="Comment Subject Char"/>
    <w:basedOn w:val="CommentTextChar"/>
    <w:link w:val="CommentSubject"/>
    <w:uiPriority w:val="99"/>
    <w:semiHidden/>
    <w:rsid w:val="00DF0FC7"/>
    <w:rPr>
      <w:b/>
      <w:bCs/>
      <w:sz w:val="20"/>
      <w:szCs w:val="20"/>
      <w:lang w:eastAsia="en-US"/>
    </w:rPr>
  </w:style>
  <w:style w:type="paragraph" w:styleId="Revision">
    <w:name w:val="Revision"/>
    <w:hidden/>
    <w:uiPriority w:val="99"/>
    <w:semiHidden/>
    <w:rsid w:val="007B6C21"/>
    <w:rPr>
      <w:lang w:eastAsia="en-US"/>
    </w:rPr>
  </w:style>
  <w:style w:type="paragraph" w:customStyle="1" w:styleId="Default">
    <w:name w:val="Default"/>
    <w:rsid w:val="004618FC"/>
    <w:pPr>
      <w:autoSpaceDE w:val="0"/>
      <w:autoSpaceDN w:val="0"/>
      <w:adjustRightInd w:val="0"/>
    </w:pPr>
    <w:rPr>
      <w:rFonts w:ascii="Arial" w:eastAsiaTheme="minorHAnsi" w:hAnsi="Arial" w:cs="Arial"/>
      <w:color w:val="000000"/>
      <w:lang w:val="en-GB" w:eastAsia="en-US"/>
    </w:rPr>
  </w:style>
  <w:style w:type="paragraph" w:customStyle="1" w:styleId="customhtml">
    <w:name w:val="customhtml"/>
    <w:basedOn w:val="Normal"/>
    <w:rsid w:val="0071626E"/>
    <w:pPr>
      <w:spacing w:before="100" w:beforeAutospacing="1" w:after="100" w:afterAutospacing="1"/>
    </w:pPr>
    <w:rPr>
      <w:rFonts w:ascii="Calibri" w:eastAsiaTheme="minorHAnsi" w:hAnsi="Calibri" w:cs="Calibri"/>
      <w:sz w:val="22"/>
      <w:szCs w:val="22"/>
      <w:lang w:val="en-GB" w:eastAsia="en-GB"/>
    </w:rPr>
  </w:style>
  <w:style w:type="paragraph" w:styleId="NoSpacing">
    <w:name w:val="No Spacing"/>
    <w:basedOn w:val="Normal"/>
    <w:uiPriority w:val="1"/>
    <w:qFormat/>
    <w:rsid w:val="0071626E"/>
    <w:pPr>
      <w:spacing w:before="100" w:beforeAutospacing="1" w:after="100" w:afterAutospacing="1"/>
    </w:pPr>
    <w:rPr>
      <w:rFonts w:ascii="Calibri" w:eastAsiaTheme="minorHAnsi" w:hAnsi="Calibri" w:cs="Calibri"/>
      <w:sz w:val="22"/>
      <w:szCs w:val="22"/>
      <w:lang w:val="en-GB" w:eastAsia="en-GB"/>
    </w:rPr>
  </w:style>
  <w:style w:type="character" w:customStyle="1" w:styleId="normaltextrun">
    <w:name w:val="normaltextrun"/>
    <w:basedOn w:val="DefaultParagraphFont"/>
    <w:rsid w:val="004A371E"/>
  </w:style>
  <w:style w:type="character" w:customStyle="1" w:styleId="cf01">
    <w:name w:val="cf01"/>
    <w:basedOn w:val="DefaultParagraphFont"/>
    <w:rsid w:val="00563698"/>
    <w:rPr>
      <w:rFonts w:ascii="Segoe UI" w:hAnsi="Segoe UI" w:cs="Segoe UI" w:hint="default"/>
      <w:sz w:val="18"/>
      <w:szCs w:val="18"/>
    </w:rPr>
  </w:style>
  <w:style w:type="paragraph" w:styleId="BodyTextIndent">
    <w:name w:val="Body Text Indent"/>
    <w:basedOn w:val="Normal"/>
    <w:link w:val="BodyTextIndentChar"/>
    <w:uiPriority w:val="99"/>
    <w:semiHidden/>
    <w:unhideWhenUsed/>
    <w:rsid w:val="002B4402"/>
    <w:pPr>
      <w:spacing w:after="120"/>
      <w:ind w:left="283"/>
    </w:pPr>
  </w:style>
  <w:style w:type="character" w:customStyle="1" w:styleId="BodyTextIndentChar">
    <w:name w:val="Body Text Indent Char"/>
    <w:basedOn w:val="DefaultParagraphFont"/>
    <w:link w:val="BodyTextIndent"/>
    <w:uiPriority w:val="99"/>
    <w:semiHidden/>
    <w:rsid w:val="002B4402"/>
    <w:rPr>
      <w:lang w:eastAsia="en-US"/>
    </w:rPr>
  </w:style>
  <w:style w:type="table" w:styleId="TableGrid">
    <w:name w:val="Table Grid"/>
    <w:basedOn w:val="TableNormal"/>
    <w:uiPriority w:val="59"/>
    <w:rsid w:val="002B4402"/>
    <w:rPr>
      <w:rFonts w:ascii="Arial" w:eastAsia="Times New Roman" w:hAnsi="Arial" w:cs="Times New Roman"/>
      <w:sz w:val="20"/>
      <w:szCs w:val="20"/>
      <w:lang w:val="en-GB"/>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0">
    <w:name w:val="TableGrid"/>
    <w:rsid w:val="00B31E33"/>
    <w:rPr>
      <w:rFonts w:asciiTheme="minorHAnsi" w:eastAsiaTheme="minorEastAsia" w:hAnsiTheme="minorHAnsi" w:cstheme="minorBidi"/>
      <w:sz w:val="22"/>
      <w:szCs w:val="22"/>
      <w:lang w:val="en-GB"/>
    </w:rPr>
    <w:tblPr>
      <w:tblCellMar>
        <w:top w:w="0" w:type="dxa"/>
        <w:left w:w="0" w:type="dxa"/>
        <w:bottom w:w="0" w:type="dxa"/>
        <w:right w:w="0" w:type="dxa"/>
      </w:tblCellMar>
    </w:tblPr>
  </w:style>
  <w:style w:type="paragraph" w:customStyle="1" w:styleId="TableParagraph">
    <w:name w:val="Table Paragraph"/>
    <w:basedOn w:val="Normal"/>
    <w:uiPriority w:val="1"/>
    <w:qFormat/>
    <w:rsid w:val="009A47BC"/>
    <w:pPr>
      <w:widowControl w:val="0"/>
      <w:autoSpaceDE w:val="0"/>
      <w:autoSpaceDN w:val="0"/>
      <w:adjustRightInd w:val="0"/>
      <w:spacing w:line="248" w:lineRule="exact"/>
      <w:ind w:left="36"/>
      <w:jc w:val="center"/>
    </w:pPr>
    <w:rPr>
      <w:rFonts w:ascii="Calibri" w:eastAsiaTheme="minorEastAsia" w:hAnsi="Calibri" w:cs="Calibri"/>
      <w:lang w:val="en-GB"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664659">
      <w:bodyDiv w:val="1"/>
      <w:marLeft w:val="0"/>
      <w:marRight w:val="0"/>
      <w:marTop w:val="0"/>
      <w:marBottom w:val="0"/>
      <w:divBdr>
        <w:top w:val="none" w:sz="0" w:space="0" w:color="auto"/>
        <w:left w:val="none" w:sz="0" w:space="0" w:color="auto"/>
        <w:bottom w:val="none" w:sz="0" w:space="0" w:color="auto"/>
        <w:right w:val="none" w:sz="0" w:space="0" w:color="auto"/>
      </w:divBdr>
    </w:div>
    <w:div w:id="147092467">
      <w:bodyDiv w:val="1"/>
      <w:marLeft w:val="0"/>
      <w:marRight w:val="0"/>
      <w:marTop w:val="0"/>
      <w:marBottom w:val="0"/>
      <w:divBdr>
        <w:top w:val="none" w:sz="0" w:space="0" w:color="auto"/>
        <w:left w:val="none" w:sz="0" w:space="0" w:color="auto"/>
        <w:bottom w:val="none" w:sz="0" w:space="0" w:color="auto"/>
        <w:right w:val="none" w:sz="0" w:space="0" w:color="auto"/>
      </w:divBdr>
    </w:div>
    <w:div w:id="256908707">
      <w:bodyDiv w:val="1"/>
      <w:marLeft w:val="0"/>
      <w:marRight w:val="0"/>
      <w:marTop w:val="0"/>
      <w:marBottom w:val="0"/>
      <w:divBdr>
        <w:top w:val="none" w:sz="0" w:space="0" w:color="auto"/>
        <w:left w:val="none" w:sz="0" w:space="0" w:color="auto"/>
        <w:bottom w:val="none" w:sz="0" w:space="0" w:color="auto"/>
        <w:right w:val="none" w:sz="0" w:space="0" w:color="auto"/>
      </w:divBdr>
    </w:div>
    <w:div w:id="486434145">
      <w:bodyDiv w:val="1"/>
      <w:marLeft w:val="0"/>
      <w:marRight w:val="0"/>
      <w:marTop w:val="0"/>
      <w:marBottom w:val="0"/>
      <w:divBdr>
        <w:top w:val="none" w:sz="0" w:space="0" w:color="auto"/>
        <w:left w:val="none" w:sz="0" w:space="0" w:color="auto"/>
        <w:bottom w:val="none" w:sz="0" w:space="0" w:color="auto"/>
        <w:right w:val="none" w:sz="0" w:space="0" w:color="auto"/>
      </w:divBdr>
    </w:div>
    <w:div w:id="571768505">
      <w:bodyDiv w:val="1"/>
      <w:marLeft w:val="0"/>
      <w:marRight w:val="0"/>
      <w:marTop w:val="0"/>
      <w:marBottom w:val="0"/>
      <w:divBdr>
        <w:top w:val="none" w:sz="0" w:space="0" w:color="auto"/>
        <w:left w:val="none" w:sz="0" w:space="0" w:color="auto"/>
        <w:bottom w:val="none" w:sz="0" w:space="0" w:color="auto"/>
        <w:right w:val="none" w:sz="0" w:space="0" w:color="auto"/>
      </w:divBdr>
    </w:div>
    <w:div w:id="611207480">
      <w:bodyDiv w:val="1"/>
      <w:marLeft w:val="0"/>
      <w:marRight w:val="0"/>
      <w:marTop w:val="0"/>
      <w:marBottom w:val="0"/>
      <w:divBdr>
        <w:top w:val="none" w:sz="0" w:space="0" w:color="auto"/>
        <w:left w:val="none" w:sz="0" w:space="0" w:color="auto"/>
        <w:bottom w:val="none" w:sz="0" w:space="0" w:color="auto"/>
        <w:right w:val="none" w:sz="0" w:space="0" w:color="auto"/>
      </w:divBdr>
    </w:div>
    <w:div w:id="627971917">
      <w:bodyDiv w:val="1"/>
      <w:marLeft w:val="0"/>
      <w:marRight w:val="0"/>
      <w:marTop w:val="0"/>
      <w:marBottom w:val="0"/>
      <w:divBdr>
        <w:top w:val="none" w:sz="0" w:space="0" w:color="auto"/>
        <w:left w:val="none" w:sz="0" w:space="0" w:color="auto"/>
        <w:bottom w:val="none" w:sz="0" w:space="0" w:color="auto"/>
        <w:right w:val="none" w:sz="0" w:space="0" w:color="auto"/>
      </w:divBdr>
    </w:div>
    <w:div w:id="652953362">
      <w:bodyDiv w:val="1"/>
      <w:marLeft w:val="0"/>
      <w:marRight w:val="0"/>
      <w:marTop w:val="0"/>
      <w:marBottom w:val="0"/>
      <w:divBdr>
        <w:top w:val="none" w:sz="0" w:space="0" w:color="auto"/>
        <w:left w:val="none" w:sz="0" w:space="0" w:color="auto"/>
        <w:bottom w:val="none" w:sz="0" w:space="0" w:color="auto"/>
        <w:right w:val="none" w:sz="0" w:space="0" w:color="auto"/>
      </w:divBdr>
    </w:div>
    <w:div w:id="782261194">
      <w:bodyDiv w:val="1"/>
      <w:marLeft w:val="0"/>
      <w:marRight w:val="0"/>
      <w:marTop w:val="0"/>
      <w:marBottom w:val="0"/>
      <w:divBdr>
        <w:top w:val="none" w:sz="0" w:space="0" w:color="auto"/>
        <w:left w:val="none" w:sz="0" w:space="0" w:color="auto"/>
        <w:bottom w:val="none" w:sz="0" w:space="0" w:color="auto"/>
        <w:right w:val="none" w:sz="0" w:space="0" w:color="auto"/>
      </w:divBdr>
    </w:div>
    <w:div w:id="875199068">
      <w:bodyDiv w:val="1"/>
      <w:marLeft w:val="0"/>
      <w:marRight w:val="0"/>
      <w:marTop w:val="0"/>
      <w:marBottom w:val="0"/>
      <w:divBdr>
        <w:top w:val="none" w:sz="0" w:space="0" w:color="auto"/>
        <w:left w:val="none" w:sz="0" w:space="0" w:color="auto"/>
        <w:bottom w:val="none" w:sz="0" w:space="0" w:color="auto"/>
        <w:right w:val="none" w:sz="0" w:space="0" w:color="auto"/>
      </w:divBdr>
    </w:div>
    <w:div w:id="901331450">
      <w:bodyDiv w:val="1"/>
      <w:marLeft w:val="0"/>
      <w:marRight w:val="0"/>
      <w:marTop w:val="0"/>
      <w:marBottom w:val="0"/>
      <w:divBdr>
        <w:top w:val="none" w:sz="0" w:space="0" w:color="auto"/>
        <w:left w:val="none" w:sz="0" w:space="0" w:color="auto"/>
        <w:bottom w:val="none" w:sz="0" w:space="0" w:color="auto"/>
        <w:right w:val="none" w:sz="0" w:space="0" w:color="auto"/>
      </w:divBdr>
    </w:div>
    <w:div w:id="1039163917">
      <w:bodyDiv w:val="1"/>
      <w:marLeft w:val="0"/>
      <w:marRight w:val="0"/>
      <w:marTop w:val="0"/>
      <w:marBottom w:val="0"/>
      <w:divBdr>
        <w:top w:val="none" w:sz="0" w:space="0" w:color="auto"/>
        <w:left w:val="none" w:sz="0" w:space="0" w:color="auto"/>
        <w:bottom w:val="none" w:sz="0" w:space="0" w:color="auto"/>
        <w:right w:val="none" w:sz="0" w:space="0" w:color="auto"/>
      </w:divBdr>
    </w:div>
    <w:div w:id="1064716851">
      <w:bodyDiv w:val="1"/>
      <w:marLeft w:val="0"/>
      <w:marRight w:val="0"/>
      <w:marTop w:val="0"/>
      <w:marBottom w:val="0"/>
      <w:divBdr>
        <w:top w:val="none" w:sz="0" w:space="0" w:color="auto"/>
        <w:left w:val="none" w:sz="0" w:space="0" w:color="auto"/>
        <w:bottom w:val="none" w:sz="0" w:space="0" w:color="auto"/>
        <w:right w:val="none" w:sz="0" w:space="0" w:color="auto"/>
      </w:divBdr>
    </w:div>
    <w:div w:id="1276670388">
      <w:bodyDiv w:val="1"/>
      <w:marLeft w:val="0"/>
      <w:marRight w:val="0"/>
      <w:marTop w:val="0"/>
      <w:marBottom w:val="0"/>
      <w:divBdr>
        <w:top w:val="none" w:sz="0" w:space="0" w:color="auto"/>
        <w:left w:val="none" w:sz="0" w:space="0" w:color="auto"/>
        <w:bottom w:val="none" w:sz="0" w:space="0" w:color="auto"/>
        <w:right w:val="none" w:sz="0" w:space="0" w:color="auto"/>
      </w:divBdr>
    </w:div>
    <w:div w:id="1346008892">
      <w:bodyDiv w:val="1"/>
      <w:marLeft w:val="0"/>
      <w:marRight w:val="0"/>
      <w:marTop w:val="0"/>
      <w:marBottom w:val="0"/>
      <w:divBdr>
        <w:top w:val="none" w:sz="0" w:space="0" w:color="auto"/>
        <w:left w:val="none" w:sz="0" w:space="0" w:color="auto"/>
        <w:bottom w:val="none" w:sz="0" w:space="0" w:color="auto"/>
        <w:right w:val="none" w:sz="0" w:space="0" w:color="auto"/>
      </w:divBdr>
    </w:div>
    <w:div w:id="1408571124">
      <w:bodyDiv w:val="1"/>
      <w:marLeft w:val="0"/>
      <w:marRight w:val="0"/>
      <w:marTop w:val="0"/>
      <w:marBottom w:val="0"/>
      <w:divBdr>
        <w:top w:val="none" w:sz="0" w:space="0" w:color="auto"/>
        <w:left w:val="none" w:sz="0" w:space="0" w:color="auto"/>
        <w:bottom w:val="none" w:sz="0" w:space="0" w:color="auto"/>
        <w:right w:val="none" w:sz="0" w:space="0" w:color="auto"/>
      </w:divBdr>
    </w:div>
    <w:div w:id="1683165116">
      <w:bodyDiv w:val="1"/>
      <w:marLeft w:val="0"/>
      <w:marRight w:val="0"/>
      <w:marTop w:val="0"/>
      <w:marBottom w:val="0"/>
      <w:divBdr>
        <w:top w:val="none" w:sz="0" w:space="0" w:color="auto"/>
        <w:left w:val="none" w:sz="0" w:space="0" w:color="auto"/>
        <w:bottom w:val="none" w:sz="0" w:space="0" w:color="auto"/>
        <w:right w:val="none" w:sz="0" w:space="0" w:color="auto"/>
      </w:divBdr>
    </w:div>
    <w:div w:id="1697077525">
      <w:bodyDiv w:val="1"/>
      <w:marLeft w:val="0"/>
      <w:marRight w:val="0"/>
      <w:marTop w:val="0"/>
      <w:marBottom w:val="0"/>
      <w:divBdr>
        <w:top w:val="none" w:sz="0" w:space="0" w:color="auto"/>
        <w:left w:val="none" w:sz="0" w:space="0" w:color="auto"/>
        <w:bottom w:val="none" w:sz="0" w:space="0" w:color="auto"/>
        <w:right w:val="none" w:sz="0" w:space="0" w:color="auto"/>
      </w:divBdr>
    </w:div>
    <w:div w:id="1833135152">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eg"/><Relationship Id="rId18" Type="http://schemas.openxmlformats.org/officeDocument/2006/relationships/hyperlink" Target="http://www.unitedlearning.org.uk"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image" Target="media/image6.png"/><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4.jpeg"/><Relationship Id="rId23"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mailto:melanie.osborne@heathlaneacademy.org.uk"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jpeg"/><Relationship Id="rId22" Type="http://schemas.openxmlformats.org/officeDocument/2006/relationships/header" Target="header2.xml"/></Relationships>
</file>

<file path=word/_rels/footer1.xml.rels><?xml version="1.0" encoding="UTF-8" standalone="yes"?>
<Relationships xmlns="http://schemas.openxmlformats.org/package/2006/relationships"><Relationship Id="rId1" Type="http://schemas.openxmlformats.org/officeDocument/2006/relationships/image" Target="media/image8.png"/></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1" Type="http://schemas.openxmlformats.org/officeDocument/2006/relationships/image" Target="media/image7.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45aa6a4e-3ee8-448f-bf19-cf3ef96f950b">
      <Terms xmlns="http://schemas.microsoft.com/office/infopath/2007/PartnerControls"/>
    </lcf76f155ced4ddcb4097134ff3c332f>
    <TaxCatchAll xmlns="bc2ca570-3218-4009-8f8e-69b9fcb5cdc5" xsi:nil="true"/>
    <SharedWithUsers xmlns="bc2ca570-3218-4009-8f8e-69b9fcb5cdc5">
      <UserInfo>
        <DisplayName>Adam Lea</DisplayName>
        <AccountId>274</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9F58E2C691497145BBEDC45670CA901E" ma:contentTypeVersion="19" ma:contentTypeDescription="Create a new document." ma:contentTypeScope="" ma:versionID="c4ef8afb77f96f43c3350f87a1f72677">
  <xsd:schema xmlns:xsd="http://www.w3.org/2001/XMLSchema" xmlns:xs="http://www.w3.org/2001/XMLSchema" xmlns:p="http://schemas.microsoft.com/office/2006/metadata/properties" xmlns:ns2="bc2ca570-3218-4009-8f8e-69b9fcb5cdc5" xmlns:ns3="45aa6a4e-3ee8-448f-bf19-cf3ef96f950b" targetNamespace="http://schemas.microsoft.com/office/2006/metadata/properties" ma:root="true" ma:fieldsID="81631fdcdd787b6a01607a8290b27c98" ns2:_="" ns3:_="">
    <xsd:import namespace="bc2ca570-3218-4009-8f8e-69b9fcb5cdc5"/>
    <xsd:import namespace="45aa6a4e-3ee8-448f-bf19-cf3ef96f950b"/>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2ca570-3218-4009-8f8e-69b9fcb5cdc5" elementFormDefault="qualified">
    <xsd:import namespace="http://schemas.microsoft.com/office/2006/documentManagement/types"/>
    <xsd:import namespace="http://schemas.microsoft.com/office/infopath/2007/PartnerControls"/>
    <xsd:element name="SharedWithUsers" ma:index="8"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4334fc54-d79a-4b95-88e1-8ba209e05664}" ma:internalName="TaxCatchAll" ma:showField="CatchAllData" ma:web="bc2ca570-3218-4009-8f8e-69b9fcb5cdc5">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5aa6a4e-3ee8-448f-bf19-cf3ef96f950b"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6cee6af2-a2d4-4aff-8f99-33521e00d800"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5"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go:gDocsCustomXmlDataStorage xmlns:go="http://customooxmlschemas.google.com/" xmlns:r="http://schemas.openxmlformats.org/officeDocument/2006/relationships">
  <go:docsCustomData xmlns:go="http://customooxmlschemas.google.com/" roundtripDataSignature="AMtx7mjvWjsR1h3rU9qOXa5gl/DqpR2CDQ==">AMUW2mXDQgutvXgnZKyY7Rp2cGszJfuh508a3eWvjrYADcwiB6BtmdXAANCbOZhDAe5ASMNFTiYH8js8I1jhQwrJY3sxam4VdgGTWfvZi0bJMLV9I4uIOiy7nquDnx2P4696WgcWSQKZ</go:docsCustomData>
</go:gDocsCustomXmlDataStorage>
</file>

<file path=customXml/itemProps1.xml><?xml version="1.0" encoding="utf-8"?>
<ds:datastoreItem xmlns:ds="http://schemas.openxmlformats.org/officeDocument/2006/customXml" ds:itemID="{17EE9D16-6FCA-4440-BD0B-D73B14F0783A}">
  <ds:schemaRefs>
    <ds:schemaRef ds:uri="http://schemas.microsoft.com/office/2006/metadata/properties"/>
    <ds:schemaRef ds:uri="http://schemas.microsoft.com/office/infopath/2007/PartnerControls"/>
    <ds:schemaRef ds:uri="cb130a4b-abde-42e9-b3d8-17600f539aa6"/>
    <ds:schemaRef ds:uri="28218973-32b0-4977-ae49-c32f8469c320"/>
    <ds:schemaRef ds:uri="3a7f4799-435b-41b6-8421-bb460f557e22"/>
    <ds:schemaRef ds:uri="fa54c583-6362-4ae8-b285-66ad16a7f3e3"/>
    <ds:schemaRef ds:uri="http://schemas.microsoft.com/sharepoint/v3"/>
    <ds:schemaRef ds:uri="45aa6a4e-3ee8-448f-bf19-cf3ef96f950b"/>
    <ds:schemaRef ds:uri="bc2ca570-3218-4009-8f8e-69b9fcb5cdc5"/>
  </ds:schemaRefs>
</ds:datastoreItem>
</file>

<file path=customXml/itemProps2.xml><?xml version="1.0" encoding="utf-8"?>
<ds:datastoreItem xmlns:ds="http://schemas.openxmlformats.org/officeDocument/2006/customXml" ds:itemID="{191CC829-F643-4AB4-98D9-F8A38B412D3F}">
  <ds:schemaRefs>
    <ds:schemaRef ds:uri="http://schemas.microsoft.com/sharepoint/v3/contenttype/forms"/>
  </ds:schemaRefs>
</ds:datastoreItem>
</file>

<file path=customXml/itemProps3.xml><?xml version="1.0" encoding="utf-8"?>
<ds:datastoreItem xmlns:ds="http://schemas.openxmlformats.org/officeDocument/2006/customXml" ds:itemID="{BD1CB77D-239F-48B6-8A79-670A5C01F477}">
  <ds:schemaRefs>
    <ds:schemaRef ds:uri="http://schemas.openxmlformats.org/officeDocument/2006/bibliography"/>
  </ds:schemaRefs>
</ds:datastoreItem>
</file>

<file path=customXml/itemProps4.xml><?xml version="1.0" encoding="utf-8"?>
<ds:datastoreItem xmlns:ds="http://schemas.openxmlformats.org/officeDocument/2006/customXml" ds:itemID="{25A7E9D0-0A59-4098-BC17-835C27B488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c2ca570-3218-4009-8f8e-69b9fcb5cdc5"/>
    <ds:schemaRef ds:uri="45aa6a4e-3ee8-448f-bf19-cf3ef96f95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docMetadata/LabelInfo.xml><?xml version="1.0" encoding="utf-8"?>
<clbl:labelList xmlns:clbl="http://schemas.microsoft.com/office/2020/mipLabelMetadata">
  <clbl:label id="{a4d068aa-090e-4f55-a950-b1b95cea1c6b}" enabled="0" method="" siteId="{a4d068aa-090e-4f55-a950-b1b95cea1c6b}" removed="1"/>
</clbl:labelList>
</file>

<file path=docProps/app.xml><?xml version="1.0" encoding="utf-8"?>
<Properties xmlns="http://schemas.openxmlformats.org/officeDocument/2006/extended-properties" xmlns:vt="http://schemas.openxmlformats.org/officeDocument/2006/docPropsVTypes">
  <Template>Normal</Template>
  <TotalTime>96</TotalTime>
  <Pages>9</Pages>
  <Words>2265</Words>
  <Characters>12917</Characters>
  <Application>Microsoft Office Word</Application>
  <DocSecurity>0</DocSecurity>
  <Lines>107</Lines>
  <Paragraphs>30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15152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Craig Morrison</dc:creator>
  <cp:lastModifiedBy>M.Osborne</cp:lastModifiedBy>
  <cp:revision>9</cp:revision>
  <cp:lastPrinted>2023-09-07T11:02:00Z</cp:lastPrinted>
  <dcterms:created xsi:type="dcterms:W3CDTF">2024-03-01T14:08:00Z</dcterms:created>
  <dcterms:modified xsi:type="dcterms:W3CDTF">2026-06-11T15:20:00Z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0x0101009F58E2C691497145BBEDC45670CA901E</vt:lpwstr>
  </property>
  <property fmtid="{D5CDD505-2E9C-101B-9397-08002B2CF9AE}" pid="3" name="Category">
    <vt:lpwstr/>
  </property>
  <property fmtid="{D5CDD505-2E9C-101B-9397-08002B2CF9AE}" pid="4" name="MediaServiceImageTags">
    <vt:lpwstr/>
  </property>
  <property fmtid="{D5CDD505-2E9C-101B-9397-08002B2CF9AE}" pid="5" name="GrammarlyDocumentId">
    <vt:lpwstr>ef3a7763f72f61e11c3db1d518090b16625b40a8c0f86f986bac361e579868ec</vt:lpwstr>
  </property>
</Properties>
</file>